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0"/>
  </p:notesMasterIdLst>
  <p:sldIdLst>
    <p:sldId id="256" r:id="rId7"/>
    <p:sldId id="277" r:id="rId8"/>
    <p:sldId id="271" r:id="rId9"/>
    <p:sldId id="275" r:id="rId10"/>
    <p:sldId id="272" r:id="rId11"/>
    <p:sldId id="274" r:id="rId12"/>
    <p:sldId id="266" r:id="rId13"/>
    <p:sldId id="270" r:id="rId14"/>
    <p:sldId id="267" r:id="rId15"/>
    <p:sldId id="268" r:id="rId16"/>
    <p:sldId id="269" r:id="rId17"/>
    <p:sldId id="276" r:id="rId18"/>
    <p:sldId id="278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837" autoAdjust="0"/>
  </p:normalViewPr>
  <p:slideViewPr>
    <p:cSldViewPr snapToGrid="0" snapToObjects="1">
      <p:cViewPr>
        <p:scale>
          <a:sx n="75" d="100"/>
          <a:sy n="75" d="100"/>
        </p:scale>
        <p:origin x="-182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F1D2E98-3E1D-475B-869D-914107AA20D2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C76D58DB-45D1-4081-A29A-D43D2E13C7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1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93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33172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58DB-45D1-4081-A29A-D43D2E13C7B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0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15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0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3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3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3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64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63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9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0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68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2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5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23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81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21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96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609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0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767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327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226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807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593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5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27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78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67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0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048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1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220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636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266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253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753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63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08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531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85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28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6580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03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99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72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788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52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25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47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67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99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61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600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923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11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562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918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31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422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2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7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3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631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Public Higher Education in </a:t>
            </a:r>
            <a:r>
              <a:rPr lang="en-US" sz="4000" dirty="0"/>
              <a:t>West Virginia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Panel Discussion - Aligning the Work of the Commission with Institutional Goals </a:t>
            </a:r>
            <a:br>
              <a:rPr lang="en-US" sz="3100" i="1" dirty="0"/>
            </a:br>
            <a:r>
              <a:rPr lang="en-US" sz="3100" i="1" dirty="0"/>
              <a:t>and State Needs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084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Brian O. Hemphill, Ph.D.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President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West Virginia State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AEP Research Rookies In 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20"/>
          <a:stretch/>
        </p:blipFill>
        <p:spPr>
          <a:xfrm>
            <a:off x="970165" y="1261534"/>
            <a:ext cx="7033208" cy="469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64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AEP Research Rookies In 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76"/>
          <a:stretch/>
        </p:blipFill>
        <p:spPr>
          <a:xfrm>
            <a:off x="910898" y="1261535"/>
            <a:ext cx="7384172" cy="494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5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IMPACT:</a:t>
            </a:r>
            <a:r>
              <a:rPr lang="en-US" dirty="0" smtClean="0"/>
              <a:t> R&amp;D Funding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3600" dirty="0" smtClean="0"/>
              <a:t>July 1, 2012 – June 30, 2013: </a:t>
            </a:r>
            <a:r>
              <a:rPr lang="en-US" sz="3600" dirty="0"/>
              <a:t>$13.5 </a:t>
            </a:r>
            <a:r>
              <a:rPr lang="en-US" sz="3600" dirty="0" smtClean="0"/>
              <a:t>million</a:t>
            </a:r>
            <a:endParaRPr lang="en-US" sz="2200" dirty="0" smtClean="0"/>
          </a:p>
          <a:p>
            <a:r>
              <a:rPr lang="en-US" sz="3600" dirty="0" smtClean="0"/>
              <a:t>July 1, 2013 – June 30, 2014: $15.6 million</a:t>
            </a:r>
          </a:p>
          <a:p>
            <a:pPr lvl="1"/>
            <a:r>
              <a:rPr lang="en-US" sz="3500" smtClean="0"/>
              <a:t>15% </a:t>
            </a:r>
            <a:r>
              <a:rPr lang="en-US" sz="3500" dirty="0" smtClean="0"/>
              <a:t>increase in grants and contracts in one year</a:t>
            </a:r>
            <a:endParaRPr lang="en-US" sz="3500" b="1" dirty="0"/>
          </a:p>
          <a:p>
            <a:pPr marL="457200" lvl="1" indent="0">
              <a:buNone/>
            </a:pPr>
            <a:endParaRPr lang="en-US" sz="2200" b="1" dirty="0" smtClean="0"/>
          </a:p>
          <a:p>
            <a:r>
              <a:rPr lang="en-US" sz="3600" dirty="0" smtClean="0"/>
              <a:t>July 1, 2014 – June 30, 2015: $17 million goal</a:t>
            </a:r>
          </a:p>
        </p:txBody>
      </p:sp>
    </p:spTree>
    <p:extLst>
      <p:ext uri="{BB962C8B-B14F-4D97-AF65-F5344CB8AC3E}">
        <p14:creationId xmlns:p14="http://schemas.microsoft.com/office/powerpoint/2010/main" xmlns="" val="36480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 rot="-265805">
            <a:off x="380278" y="222422"/>
            <a:ext cx="3683034" cy="2648074"/>
            <a:chOff x="-101600" y="-63501"/>
            <a:chExt cx="5194301" cy="4066176"/>
          </a:xfrm>
        </p:grpSpPr>
        <p:pic>
          <p:nvPicPr>
            <p:cNvPr id="6" name="Picture 2" descr="Img0050 cop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91101" cy="379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1" y="-63501"/>
              <a:ext cx="5194302" cy="406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88603">
            <a:off x="3598834" y="697573"/>
            <a:ext cx="5055166" cy="3872138"/>
          </a:xfrm>
          <a:prstGeom prst="rect">
            <a:avLst/>
          </a:prstGeom>
          <a:noFill/>
          <a:ln>
            <a:noFill/>
          </a:ln>
          <a:effectLst>
            <a:outerShdw blurRad="127000" dist="76200" dir="1680002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82214">
            <a:off x="692123" y="2665547"/>
            <a:ext cx="4205322" cy="3235036"/>
          </a:xfrm>
          <a:prstGeom prst="rect">
            <a:avLst/>
          </a:prstGeom>
          <a:noFill/>
          <a:ln>
            <a:noFill/>
          </a:ln>
          <a:effectLst>
            <a:outerShdw blurRad="127000" dist="76200" dir="1680002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 rot="-230402">
            <a:off x="4700201" y="3726526"/>
            <a:ext cx="3527698" cy="2357521"/>
            <a:chOff x="-101600" y="-63500"/>
            <a:chExt cx="4975374" cy="3619501"/>
          </a:xfrm>
        </p:grpSpPr>
        <p:pic>
          <p:nvPicPr>
            <p:cNvPr id="11" name="Picture 7" descr="newpic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772175" cy="3365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1" y="-63500"/>
              <a:ext cx="4975375" cy="361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201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tile_paper_medgray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17887">
            <a:off x="851894" y="399203"/>
            <a:ext cx="7079381" cy="5392094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36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ACCESS:</a:t>
            </a:r>
            <a:r>
              <a:rPr lang="en-US" dirty="0" smtClean="0"/>
              <a:t> Recruitment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3600" dirty="0" smtClean="0"/>
              <a:t>Group Visit Program</a:t>
            </a:r>
            <a:endParaRPr lang="en-US" sz="3600" dirty="0"/>
          </a:p>
          <a:p>
            <a:pPr lvl="1"/>
            <a:r>
              <a:rPr lang="en-US" sz="3000" dirty="0" smtClean="0"/>
              <a:t>First Fridays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600" dirty="0"/>
              <a:t>Volunteer Alumni </a:t>
            </a:r>
            <a:r>
              <a:rPr lang="en-US" sz="3600" dirty="0" smtClean="0"/>
              <a:t>Admissions Network </a:t>
            </a:r>
            <a:r>
              <a:rPr lang="en-US" sz="3600" dirty="0"/>
              <a:t>(</a:t>
            </a:r>
            <a:r>
              <a:rPr lang="en-US" sz="3600" dirty="0" smtClean="0"/>
              <a:t>VAAN</a:t>
            </a:r>
            <a:r>
              <a:rPr lang="en-US" sz="3600" dirty="0"/>
              <a:t>)</a:t>
            </a:r>
          </a:p>
          <a:p>
            <a:pPr lvl="1"/>
            <a:endParaRPr lang="en-US" sz="26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8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ACCESS:</a:t>
            </a:r>
            <a:r>
              <a:rPr lang="en-US" dirty="0" smtClean="0"/>
              <a:t> Academic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  <a:ln>
            <a:noFill/>
          </a:ln>
          <a:effectLst>
            <a:softEdge rad="112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3000" dirty="0" smtClean="0"/>
              <a:t>Creation of New Academic Programming Pathways and Options</a:t>
            </a:r>
          </a:p>
          <a:p>
            <a:endParaRPr lang="en-US" sz="1000" dirty="0" smtClean="0"/>
          </a:p>
          <a:p>
            <a:pPr lvl="1"/>
            <a:r>
              <a:rPr lang="en-US" sz="2600" dirty="0" smtClean="0"/>
              <a:t>Partnerships with Local Community and Technical Colleges</a:t>
            </a:r>
          </a:p>
          <a:p>
            <a:pPr lvl="2"/>
            <a:r>
              <a:rPr lang="en-US" sz="2200" dirty="0" smtClean="0"/>
              <a:t>BridgeValley Community and Technical College</a:t>
            </a:r>
          </a:p>
          <a:p>
            <a:pPr lvl="2"/>
            <a:r>
              <a:rPr lang="en-US" sz="2200" dirty="0" smtClean="0"/>
              <a:t>Southern West Virginia Community and Technical College</a:t>
            </a:r>
          </a:p>
          <a:p>
            <a:pPr lvl="1"/>
            <a:r>
              <a:rPr lang="en-US" sz="2600" dirty="0" smtClean="0"/>
              <a:t>Partnership with Industry Leaders</a:t>
            </a:r>
          </a:p>
          <a:p>
            <a:pPr lvl="2"/>
            <a:r>
              <a:rPr lang="en-US" sz="2200" dirty="0" smtClean="0"/>
              <a:t>Energy Management</a:t>
            </a:r>
          </a:p>
          <a:p>
            <a:pPr lvl="1"/>
            <a:r>
              <a:rPr lang="en-US" sz="2600" dirty="0" smtClean="0"/>
              <a:t>Partnership with West Virginia University System</a:t>
            </a:r>
          </a:p>
          <a:p>
            <a:pPr lvl="2"/>
            <a:r>
              <a:rPr lang="en-US" sz="2200" dirty="0" smtClean="0"/>
              <a:t>Engineering</a:t>
            </a:r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SUCCESS:</a:t>
            </a:r>
            <a:r>
              <a:rPr lang="en-US" dirty="0" smtClean="0"/>
              <a:t> Completion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  <a:ln>
            <a:noFill/>
          </a:ln>
          <a:effectLst>
            <a:softEdge rad="1125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3000" dirty="0" smtClean="0"/>
              <a:t>Faculty-Led Degree Completion Task Force</a:t>
            </a:r>
          </a:p>
          <a:p>
            <a:endParaRPr lang="en-US" sz="1000" dirty="0" smtClean="0"/>
          </a:p>
          <a:p>
            <a:pPr lvl="1"/>
            <a:r>
              <a:rPr lang="en-US" sz="2600" dirty="0" smtClean="0"/>
              <a:t>Analyze Data</a:t>
            </a:r>
          </a:p>
          <a:p>
            <a:pPr lvl="1"/>
            <a:r>
              <a:rPr lang="en-US" sz="2600" dirty="0" smtClean="0"/>
              <a:t>Develop Recommendation</a:t>
            </a:r>
          </a:p>
          <a:p>
            <a:r>
              <a:rPr lang="en-US" sz="3000" dirty="0" smtClean="0"/>
              <a:t>Creation of Standing University Committee</a:t>
            </a:r>
          </a:p>
          <a:p>
            <a:pPr lvl="1"/>
            <a:r>
              <a:rPr lang="en-US" sz="2600" dirty="0"/>
              <a:t>Retention and Student Success </a:t>
            </a:r>
            <a:r>
              <a:rPr lang="en-US" sz="2600" dirty="0" smtClean="0"/>
              <a:t>Council</a:t>
            </a:r>
            <a:endParaRPr lang="en-US" sz="1000" b="1" dirty="0" smtClean="0"/>
          </a:p>
          <a:p>
            <a:pPr lvl="1"/>
            <a:r>
              <a:rPr lang="en-US" sz="2600" dirty="0" smtClean="0"/>
              <a:t>Led by Vice President for Enrollment Management and Student Affairs</a:t>
            </a:r>
          </a:p>
          <a:p>
            <a:pPr lvl="2"/>
            <a:r>
              <a:rPr lang="en-US" sz="2200" dirty="0" smtClean="0"/>
              <a:t>Includes Student, Faculty, and Staff Representatives</a:t>
            </a:r>
          </a:p>
          <a:p>
            <a:pPr lvl="2"/>
            <a:r>
              <a:rPr lang="en-US" sz="2200" dirty="0" smtClean="0"/>
              <a:t>CHARGE: Development and Implementation of a Comprehensive Retention Plan</a:t>
            </a:r>
            <a:endParaRPr lang="en-US" sz="2200" dirty="0"/>
          </a:p>
          <a:p>
            <a:pPr lvl="1"/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7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SUCCESS:</a:t>
            </a:r>
            <a:r>
              <a:rPr lang="en-US" dirty="0" smtClean="0"/>
              <a:t> Exit Interview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  <a:ln>
            <a:noFill/>
          </a:ln>
          <a:effectLst>
            <a:softEdge rad="112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3300" dirty="0" smtClean="0"/>
              <a:t>Mandatory Process for Students Who Withdraw</a:t>
            </a:r>
          </a:p>
          <a:p>
            <a:endParaRPr lang="en-US" sz="1600" dirty="0" smtClean="0"/>
          </a:p>
          <a:p>
            <a:r>
              <a:rPr lang="en-US" sz="3300" dirty="0" smtClean="0"/>
              <a:t>Feedback Loop Regarding Student Experiences</a:t>
            </a:r>
          </a:p>
          <a:p>
            <a:pPr lvl="1"/>
            <a:r>
              <a:rPr lang="en-US" sz="3000" dirty="0" smtClean="0"/>
              <a:t>Review of Operational Structure, Programs, and Services</a:t>
            </a:r>
          </a:p>
          <a:p>
            <a:pPr lvl="1"/>
            <a:endParaRPr lang="en-US" sz="1600" dirty="0"/>
          </a:p>
          <a:p>
            <a:r>
              <a:rPr lang="en-US" sz="3300" dirty="0" smtClean="0"/>
              <a:t>Strength and Improve Student Success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1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IMPACT:</a:t>
            </a:r>
            <a:r>
              <a:rPr lang="en-US" dirty="0" smtClean="0"/>
              <a:t> Research Rookies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3000" dirty="0" smtClean="0"/>
              <a:t>Research is an important component of the undergraduate experience!</a:t>
            </a:r>
          </a:p>
          <a:p>
            <a:endParaRPr lang="en-US" sz="1000" dirty="0" smtClean="0"/>
          </a:p>
          <a:p>
            <a:r>
              <a:rPr lang="en-US" sz="3000" dirty="0" smtClean="0"/>
              <a:t>Program </a:t>
            </a:r>
            <a:r>
              <a:rPr lang="en-US" sz="3000" dirty="0"/>
              <a:t>Partnerships </a:t>
            </a:r>
            <a:r>
              <a:rPr lang="en-US" sz="3000" dirty="0" smtClean="0"/>
              <a:t>with American </a:t>
            </a:r>
            <a:r>
              <a:rPr lang="en-US" sz="3000" dirty="0"/>
              <a:t>Electric Power, </a:t>
            </a:r>
            <a:r>
              <a:rPr lang="en-US" sz="3000" smtClean="0"/>
              <a:t>Dow Chemical, </a:t>
            </a:r>
            <a:r>
              <a:rPr lang="en-US" sz="3000" dirty="0" smtClean="0"/>
              <a:t>and AT&amp;T </a:t>
            </a:r>
          </a:p>
          <a:p>
            <a:endParaRPr lang="en-US" sz="1000" b="1" dirty="0" smtClean="0"/>
          </a:p>
          <a:p>
            <a:pPr lvl="1"/>
            <a:r>
              <a:rPr lang="en-US" sz="2600" dirty="0" smtClean="0"/>
              <a:t>Stipends </a:t>
            </a:r>
            <a:r>
              <a:rPr lang="en-US" sz="2600" dirty="0"/>
              <a:t>for </a:t>
            </a:r>
            <a:r>
              <a:rPr lang="en-US" sz="2600" dirty="0" smtClean="0"/>
              <a:t>Freshman </a:t>
            </a:r>
            <a:r>
              <a:rPr lang="en-US" sz="2600" dirty="0"/>
              <a:t>and </a:t>
            </a:r>
            <a:r>
              <a:rPr lang="en-US" sz="2600" dirty="0" smtClean="0"/>
              <a:t>Sophomore Students</a:t>
            </a:r>
          </a:p>
          <a:p>
            <a:pPr lvl="1"/>
            <a:r>
              <a:rPr lang="en-US" sz="2600" dirty="0" smtClean="0"/>
              <a:t>Engage </a:t>
            </a:r>
            <a:r>
              <a:rPr lang="en-US" sz="2600" dirty="0"/>
              <a:t>in </a:t>
            </a:r>
            <a:r>
              <a:rPr lang="en-US" sz="2600" dirty="0" smtClean="0"/>
              <a:t>Year-Long Research Projects</a:t>
            </a:r>
            <a:endParaRPr lang="en-US" sz="2600" dirty="0"/>
          </a:p>
          <a:p>
            <a:pPr lvl="1"/>
            <a:r>
              <a:rPr lang="en-US" sz="2600" dirty="0" smtClean="0"/>
              <a:t>Other Program Benefits</a:t>
            </a:r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9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AEP Research Rookies In 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54"/>
          <a:stretch/>
        </p:blipFill>
        <p:spPr>
          <a:xfrm>
            <a:off x="924861" y="1176869"/>
            <a:ext cx="7350471" cy="486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69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AEP Research Rookies In 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83"/>
          <a:stretch/>
        </p:blipFill>
        <p:spPr>
          <a:xfrm>
            <a:off x="938307" y="1261534"/>
            <a:ext cx="7368139" cy="492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66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288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Public Higher Education in West Virginia Panel Discussion - Aligning the Work of the Commission with Institutional Goals  and State Needs</vt:lpstr>
      <vt:lpstr>Slide 2</vt:lpstr>
      <vt:lpstr>ACCESS: Recruitment Strategies</vt:lpstr>
      <vt:lpstr>ACCESS: Academic Programming</vt:lpstr>
      <vt:lpstr>SUCCESS: Completion Task Force</vt:lpstr>
      <vt:lpstr>SUCCESS: Exit Interview Process</vt:lpstr>
      <vt:lpstr>IMPACT: Research Rookies</vt:lpstr>
      <vt:lpstr>AEP Research Rookies In Action</vt:lpstr>
      <vt:lpstr>AEP Research Rookies In Action</vt:lpstr>
      <vt:lpstr>AEP Research Rookies In Action</vt:lpstr>
      <vt:lpstr>AEP Research Rookies In Action</vt:lpstr>
      <vt:lpstr>IMPACT: R&amp;D Funding Increase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Jessica Tice</cp:lastModifiedBy>
  <cp:revision>83</cp:revision>
  <cp:lastPrinted>2014-07-15T15:46:29Z</cp:lastPrinted>
  <dcterms:created xsi:type="dcterms:W3CDTF">2014-03-21T20:14:55Z</dcterms:created>
  <dcterms:modified xsi:type="dcterms:W3CDTF">2014-07-30T15:18:40Z</dcterms:modified>
</cp:coreProperties>
</file>