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4"/>
    <p:sldMasterId id="2147483692" r:id="rId5"/>
  </p:sldMasterIdLst>
  <p:notesMasterIdLst>
    <p:notesMasterId r:id="rId20"/>
  </p:notesMasterIdLst>
  <p:handoutMasterIdLst>
    <p:handoutMasterId r:id="rId21"/>
  </p:handoutMasterIdLst>
  <p:sldIdLst>
    <p:sldId id="281" r:id="rId6"/>
    <p:sldId id="322" r:id="rId7"/>
    <p:sldId id="302" r:id="rId8"/>
    <p:sldId id="261" r:id="rId9"/>
    <p:sldId id="262" r:id="rId10"/>
    <p:sldId id="263" r:id="rId11"/>
    <p:sldId id="264" r:id="rId12"/>
    <p:sldId id="285" r:id="rId13"/>
    <p:sldId id="287" r:id="rId14"/>
    <p:sldId id="305" r:id="rId15"/>
    <p:sldId id="307" r:id="rId16"/>
    <p:sldId id="317" r:id="rId17"/>
    <p:sldId id="319" r:id="rId18"/>
    <p:sldId id="323" r:id="rId1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2060"/>
    <a:srgbClr val="615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2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222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589" cy="481534"/>
          </a:xfrm>
          <a:prstGeom prst="rect">
            <a:avLst/>
          </a:prstGeom>
        </p:spPr>
        <p:txBody>
          <a:bodyPr vert="horz" lIns="94741" tIns="47370" rIns="94741" bIns="473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666"/>
            <a:ext cx="3169589" cy="481534"/>
          </a:xfrm>
          <a:prstGeom prst="rect">
            <a:avLst/>
          </a:prstGeom>
        </p:spPr>
        <p:txBody>
          <a:bodyPr vert="horz" lIns="94741" tIns="47370" rIns="94741" bIns="473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957" y="9119666"/>
            <a:ext cx="3169589" cy="481534"/>
          </a:xfrm>
          <a:prstGeom prst="rect">
            <a:avLst/>
          </a:prstGeom>
        </p:spPr>
        <p:txBody>
          <a:bodyPr vert="horz" lIns="94741" tIns="47370" rIns="94741" bIns="47370" rtlCol="0" anchor="b"/>
          <a:lstStyle>
            <a:lvl1pPr algn="r">
              <a:defRPr sz="1200"/>
            </a:lvl1pPr>
          </a:lstStyle>
          <a:p>
            <a:fld id="{5574A0FE-4260-4280-9859-2285B9994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1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1" cy="480060"/>
          </a:xfrm>
          <a:prstGeom prst="rect">
            <a:avLst/>
          </a:prstGeom>
        </p:spPr>
        <p:txBody>
          <a:bodyPr vert="horz" lIns="96639" tIns="48321" rIns="96639" bIns="483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39" tIns="48321" rIns="96639" bIns="48321" rtlCol="0"/>
          <a:lstStyle>
            <a:lvl1pPr algn="r">
              <a:defRPr sz="1200"/>
            </a:lvl1pPr>
          </a:lstStyle>
          <a:p>
            <a:fld id="{5AE4A2C3-5637-4524-84E7-7F35F0F5236E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1" rIns="96639" bIns="483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39" tIns="48321" rIns="96639" bIns="483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1" cy="480060"/>
          </a:xfrm>
          <a:prstGeom prst="rect">
            <a:avLst/>
          </a:prstGeom>
        </p:spPr>
        <p:txBody>
          <a:bodyPr vert="horz" lIns="96639" tIns="48321" rIns="96639" bIns="483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39" tIns="48321" rIns="96639" bIns="48321" rtlCol="0" anchor="b"/>
          <a:lstStyle>
            <a:lvl1pPr algn="r">
              <a:defRPr sz="1200"/>
            </a:lvl1pPr>
          </a:lstStyle>
          <a:p>
            <a:fld id="{3D6E167B-E765-4159-92A8-AB522532A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66B2-75B7-4A31-8374-B497A4B66BC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36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66B2-75B7-4A31-8374-B497A4B66BC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85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72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5902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AGB, Date</a:t>
            </a:r>
          </a:p>
          <a:p>
            <a:r>
              <a:rPr lang="en-US" dirty="0" smtClean="0"/>
              <a:t>Presenter’s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B59AF2-4A26-4C17-8428-F40BEB53A7ED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577167" y="61711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5792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D2635-94EA-41F8-AC3F-BA4B48963B07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947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72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5902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AGB, Date</a:t>
            </a:r>
          </a:p>
          <a:p>
            <a:r>
              <a:rPr lang="en-US" dirty="0" smtClean="0"/>
              <a:t>Presenter’s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B59AF2-4A26-4C17-8428-F40BEB53A7ED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577167" y="61711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438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16DB5C-FB6E-44B5-A93F-2129476EC753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89902" y="21813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8028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2D2AC-CCCF-47AB-A1D0-D12D4D4A443B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746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D2635-94EA-41F8-AC3F-BA4B48963B07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522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16DB5C-FB6E-44B5-A93F-2129476EC753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89902" y="21813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095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2D2AC-CCCF-47AB-A1D0-D12D4D4A443B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94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D2635-94EA-41F8-AC3F-BA4B48963B07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414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16DB5C-FB6E-44B5-A93F-2129476EC753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89902" y="21813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308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2D2AC-CCCF-47AB-A1D0-D12D4D4A443B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201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D2635-94EA-41F8-AC3F-BA4B48963B07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014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16DB5C-FB6E-44B5-A93F-2129476EC753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89902" y="21813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2" descr="J:\WPACAD\SALLY\Jill Derby's Presentations\Jill Derby Presentations\flying-caps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219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71276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2D2AC-CCCF-47AB-A1D0-D12D4D4A443B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9" name="Picture 2" descr="J:\WPACAD\SALLY\Jill Derby's Presentations\Jill Derby Presentations\flying-caps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219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62746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D2635-94EA-41F8-AC3F-BA4B48963B07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0" name="Picture 2" descr="J:\WPACAD\SALLY\Jill Derby's Presentations\Jill Derby Presentations\flying-caps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219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08603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16DB5C-FB6E-44B5-A93F-2129476EC753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89902" y="21813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8608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2D2AC-CCCF-47AB-A1D0-D12D4D4A443B}" type="datetime1">
              <a:rPr lang="en-US" smtClean="0">
                <a:solidFill>
                  <a:prstClr val="black"/>
                </a:solidFill>
              </a:rPr>
              <a:pPr/>
              <a:t>7/21/2014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5018"/>
            <a:ext cx="7772400" cy="1470025"/>
          </a:xfrm>
          <a:ln>
            <a:noFill/>
          </a:ln>
        </p:spPr>
        <p:txBody>
          <a:bodyPr>
            <a:noAutofit/>
          </a:bodyPr>
          <a:lstStyle>
            <a:lvl1pPr algn="l">
              <a:defRPr sz="4400" b="0" i="0">
                <a:solidFill>
                  <a:srgbClr val="37195E"/>
                </a:solidFill>
                <a:latin typeface="Helvetica Neue Bold Condensed"/>
                <a:cs typeface="Helvetica Neue Bold Condense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280310"/>
            <a:ext cx="7772400" cy="3085929"/>
          </a:xfrm>
        </p:spPr>
        <p:txBody>
          <a:bodyPr>
            <a:normAutofit/>
          </a:bodyPr>
          <a:lstStyle>
            <a:lvl1pPr marL="0" indent="0" algn="l">
              <a:buFont typeface="Arial"/>
              <a:buChar char="•"/>
              <a:defRPr sz="3600" b="0" i="0">
                <a:solidFill>
                  <a:srgbClr val="37195E"/>
                </a:solidFill>
                <a:latin typeface="Helvetica Light"/>
                <a:cs typeface="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utamur</a:t>
            </a:r>
            <a:r>
              <a:rPr lang="en-US" dirty="0" smtClean="0"/>
              <a:t> </a:t>
            </a:r>
            <a:r>
              <a:rPr lang="en-US" dirty="0" err="1" smtClean="0"/>
              <a:t>recusabo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ex usu.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maluisset</a:t>
            </a:r>
            <a:r>
              <a:rPr lang="en-US" dirty="0" smtClean="0"/>
              <a:t> </a:t>
            </a:r>
            <a:r>
              <a:rPr lang="en-US" dirty="0" err="1" smtClean="0"/>
              <a:t>corrumpit</a:t>
            </a:r>
            <a:r>
              <a:rPr lang="en-US" dirty="0" smtClean="0"/>
              <a:t> </a:t>
            </a:r>
            <a:r>
              <a:rPr lang="en-US" dirty="0" err="1" smtClean="0"/>
              <a:t>definitiones</a:t>
            </a:r>
            <a:r>
              <a:rPr lang="en-US" dirty="0" smtClean="0"/>
              <a:t>, duo ad stet </a:t>
            </a:r>
            <a:r>
              <a:rPr lang="en-US" dirty="0" err="1" smtClean="0"/>
              <a:t>discere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, ad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 </a:t>
            </a:r>
            <a:r>
              <a:rPr lang="en-US" dirty="0" err="1" smtClean="0"/>
              <a:t>civibus</a:t>
            </a:r>
            <a:r>
              <a:rPr lang="en-US" dirty="0" smtClean="0"/>
              <a:t> </a:t>
            </a:r>
            <a:r>
              <a:rPr lang="en-US" dirty="0" err="1" smtClean="0"/>
              <a:t>contentiones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225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 descr="AGB_ID_tagline_reverse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843572" y="6126163"/>
            <a:ext cx="3082022" cy="55141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1320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#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9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9" r:id="rId5"/>
    <p:sldLayoutId id="2147483690" r:id="rId6"/>
    <p:sldLayoutId id="2147483691" r:id="rId7"/>
    <p:sldLayoutId id="2147483674" r:id="rId8"/>
    <p:sldLayoutId id="2147483675" r:id="rId9"/>
    <p:sldLayoutId id="2147483676" r:id="rId10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 descr="AGB_ID_tagline_reverse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843572" y="6126163"/>
            <a:ext cx="3082022" cy="55141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1320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#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6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9" r:id="rId5"/>
    <p:sldLayoutId id="2147483700" r:id="rId6"/>
    <p:sldLayoutId id="2147483701" r:id="rId7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489" y="3767769"/>
            <a:ext cx="8824511" cy="1470025"/>
          </a:xfrm>
        </p:spPr>
        <p:txBody>
          <a:bodyPr/>
          <a:lstStyle/>
          <a:p>
            <a:pPr algn="ctr"/>
            <a:r>
              <a:rPr lang="en-US" sz="4000" b="1" dirty="0"/>
              <a:t>A </a:t>
            </a:r>
            <a:r>
              <a:rPr lang="en-US" sz="4000" b="1" dirty="0">
                <a:solidFill>
                  <a:srgbClr val="C00000"/>
                </a:solidFill>
              </a:rPr>
              <a:t>PRESIDENT</a:t>
            </a:r>
            <a:r>
              <a:rPr lang="en-US" sz="4000" b="1" dirty="0"/>
              <a:t> IS ONLY AS GOOD AS HIS/HER </a:t>
            </a:r>
            <a:r>
              <a:rPr lang="en-US" sz="4000" b="1" dirty="0">
                <a:solidFill>
                  <a:srgbClr val="C00000"/>
                </a:solidFill>
              </a:rPr>
              <a:t>BOARD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4000" b="1" dirty="0"/>
              <a:t>A </a:t>
            </a:r>
            <a:r>
              <a:rPr lang="en-US" sz="4000" b="1" dirty="0">
                <a:solidFill>
                  <a:srgbClr val="C00000"/>
                </a:solidFill>
              </a:rPr>
              <a:t>BOARD</a:t>
            </a:r>
            <a:r>
              <a:rPr lang="en-US" sz="4000" b="1" dirty="0"/>
              <a:t> IS ONLY AS GOOD </a:t>
            </a:r>
            <a:br>
              <a:rPr lang="en-US" sz="4000" b="1" dirty="0"/>
            </a:br>
            <a:r>
              <a:rPr lang="en-US" sz="4000" b="1" dirty="0"/>
              <a:t>AS ITS </a:t>
            </a:r>
            <a:r>
              <a:rPr lang="en-US" sz="4000" b="1" dirty="0">
                <a:solidFill>
                  <a:srgbClr val="C00000"/>
                </a:solidFill>
              </a:rPr>
              <a:t>CHAIR</a:t>
            </a:r>
            <a:endParaRPr lang="en-US" sz="40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45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018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/>
              <a:t>High-Performing Boards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1206347" y="2467778"/>
            <a:ext cx="7772400" cy="3503365"/>
          </a:xfrm>
        </p:spPr>
        <p:txBody>
          <a:bodyPr>
            <a:normAutofit/>
          </a:bodyPr>
          <a:lstStyle/>
          <a:p>
            <a:pPr marL="914400" lvl="1" indent="-457200" algn="l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elvetica Light"/>
              </a:rPr>
              <a:t>Engaged and Informed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elvetica Light"/>
              </a:rPr>
              <a:t>Support Presidential Leadership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Helvetica Light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elvetica Light"/>
              </a:rPr>
              <a:t>Balance  Oversight and Advocacy</a:t>
            </a:r>
            <a:endParaRPr lang="en-US" sz="3200" dirty="0">
              <a:solidFill>
                <a:schemeClr val="tx1"/>
              </a:solidFill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07833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034" y="355018"/>
            <a:ext cx="7959932" cy="1470025"/>
          </a:xfrm>
        </p:spPr>
        <p:txBody>
          <a:bodyPr/>
          <a:lstStyle/>
          <a:p>
            <a:pPr algn="ctr"/>
            <a:r>
              <a:rPr lang="en-US" b="1" dirty="0" smtClean="0">
                <a:latin typeface="Helvetica Light"/>
              </a:rPr>
              <a:t>Oversight and Delegation—Where is the Balance?</a:t>
            </a:r>
            <a:endParaRPr lang="en-US" dirty="0">
              <a:latin typeface="Helvetica Ligh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81350" y="2765236"/>
            <a:ext cx="7601638" cy="364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600" b="0" i="0" kern="1200">
                <a:solidFill>
                  <a:srgbClr val="37195E"/>
                </a:solidFill>
                <a:latin typeface="Helvetica Light"/>
                <a:ea typeface="+mn-ea"/>
                <a:cs typeface="Helvetica Light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3200" dirty="0" smtClean="0">
                <a:solidFill>
                  <a:schemeClr val="tx1"/>
                </a:solidFill>
                <a:latin typeface="Helvetica" pitchFamily="34" charset="0"/>
              </a:rPr>
              <a:t>Cannot delegate ultimate fiduciary responsibility</a:t>
            </a:r>
          </a:p>
          <a:p>
            <a:pPr marL="457200" indent="-457200"/>
            <a:endParaRPr lang="en-US" sz="3200" dirty="0" smtClean="0">
              <a:solidFill>
                <a:schemeClr val="tx1"/>
              </a:solidFill>
              <a:latin typeface="Helvetica" pitchFamily="34" charset="0"/>
            </a:endParaRPr>
          </a:p>
          <a:p>
            <a:pPr marL="457200" indent="-457200"/>
            <a:r>
              <a:rPr lang="en-US" sz="3200" dirty="0" smtClean="0">
                <a:solidFill>
                  <a:schemeClr val="tx1"/>
                </a:solidFill>
                <a:latin typeface="Helvetica" pitchFamily="34" charset="0"/>
              </a:rPr>
              <a:t>Delegate to the President abundant authority to manage </a:t>
            </a:r>
          </a:p>
        </p:txBody>
      </p:sp>
    </p:spTree>
    <p:extLst>
      <p:ext uri="{BB962C8B-B14F-4D97-AF65-F5344CB8AC3E}">
        <p14:creationId xmlns:p14="http://schemas.microsoft.com/office/powerpoint/2010/main" val="24823695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7027" y="2256123"/>
            <a:ext cx="7772400" cy="43357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600" b="0" i="0" kern="1200">
                <a:solidFill>
                  <a:srgbClr val="37195E"/>
                </a:solidFill>
                <a:latin typeface="Helvetica Light"/>
                <a:ea typeface="+mn-ea"/>
                <a:cs typeface="Helvetica Light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3200" dirty="0" smtClean="0">
                <a:solidFill>
                  <a:schemeClr val="tx1"/>
                </a:solidFill>
              </a:rPr>
              <a:t>Clearly convey to the President about expectations</a:t>
            </a:r>
          </a:p>
          <a:p>
            <a:pPr marL="457200" indent="-457200"/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en-US" sz="3200" dirty="0" smtClean="0">
                <a:solidFill>
                  <a:schemeClr val="tx1"/>
                </a:solidFill>
              </a:rPr>
              <a:t>Hold President accountable</a:t>
            </a:r>
          </a:p>
          <a:p>
            <a:pPr marL="457200" indent="-457200"/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en-US" sz="3200" dirty="0" smtClean="0">
                <a:solidFill>
                  <a:schemeClr val="tx1"/>
                </a:solidFill>
              </a:rPr>
              <a:t>Establish conditions for success for President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92034" y="355018"/>
            <a:ext cx="7959932" cy="1470025"/>
          </a:xfrm>
        </p:spPr>
        <p:txBody>
          <a:bodyPr/>
          <a:lstStyle/>
          <a:p>
            <a:pPr algn="ctr"/>
            <a:r>
              <a:rPr lang="en-US" b="1" dirty="0" smtClean="0">
                <a:latin typeface="Helvetica Light"/>
              </a:rPr>
              <a:t>Oversight and Delegation—Where is the Balance?</a:t>
            </a:r>
            <a:endParaRPr lang="en-US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169204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782198" y="1575412"/>
            <a:ext cx="7323374" cy="4830404"/>
          </a:xfrm>
        </p:spPr>
        <p:txBody>
          <a:bodyPr>
            <a:normAutofit/>
          </a:bodyPr>
          <a:lstStyle/>
          <a:p>
            <a:pPr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elvetica Light"/>
              </a:rPr>
              <a:t>Clear expectations</a:t>
            </a:r>
          </a:p>
          <a:p>
            <a:pPr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elvetica Light"/>
              </a:rPr>
              <a:t>Shared vision</a:t>
            </a:r>
          </a:p>
          <a:p>
            <a:pPr lvl="1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elvetica Light"/>
              </a:rPr>
              <a:t>Mutual agreements </a:t>
            </a:r>
            <a:r>
              <a:rPr lang="en-US" sz="3200" smtClean="0">
                <a:solidFill>
                  <a:schemeClr val="tx1"/>
                </a:solidFill>
                <a:latin typeface="Helvetica Light"/>
              </a:rPr>
              <a:t>about priorities/plans</a:t>
            </a:r>
            <a:endParaRPr lang="en-US" sz="3200" dirty="0" smtClean="0">
              <a:solidFill>
                <a:schemeClr val="tx1"/>
              </a:solidFill>
              <a:latin typeface="Helvetica Light"/>
            </a:endParaRPr>
          </a:p>
          <a:p>
            <a:pPr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elvetica Light"/>
              </a:rPr>
              <a:t>Roles of key stakeholders</a:t>
            </a:r>
          </a:p>
          <a:p>
            <a:pPr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Helvetica Light"/>
              </a:rPr>
              <a:t>Climate of trust and candor</a:t>
            </a:r>
          </a:p>
          <a:p>
            <a:pPr>
              <a:lnSpc>
                <a:spcPct val="150000"/>
              </a:lnSpc>
            </a:pPr>
            <a:endParaRPr lang="en-US" sz="5800" dirty="0" smtClean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7027" y="2674758"/>
            <a:ext cx="7772400" cy="43357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600" b="0" i="0" kern="1200">
                <a:solidFill>
                  <a:srgbClr val="37195E"/>
                </a:solidFill>
                <a:latin typeface="Helvetica Light"/>
                <a:ea typeface="+mn-ea"/>
                <a:cs typeface="Helvetica Light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92034" y="355018"/>
            <a:ext cx="7959932" cy="1470025"/>
          </a:xfrm>
        </p:spPr>
        <p:txBody>
          <a:bodyPr/>
          <a:lstStyle/>
          <a:p>
            <a:pPr algn="ctr"/>
            <a:r>
              <a:rPr lang="en-US" b="1" dirty="0" smtClean="0">
                <a:latin typeface="Helvetica Light"/>
              </a:rPr>
              <a:t>Board-President Partnership</a:t>
            </a:r>
            <a:endParaRPr lang="en-US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249525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409" y="2812977"/>
            <a:ext cx="8215829" cy="1470025"/>
          </a:xfrm>
        </p:spPr>
        <p:txBody>
          <a:bodyPr/>
          <a:lstStyle/>
          <a:p>
            <a:pPr algn="ctr"/>
            <a:r>
              <a:rPr lang="en-US" sz="4800" b="1" dirty="0" smtClean="0"/>
              <a:t>Thank You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78832"/>
            <a:ext cx="7037024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Carol </a:t>
            </a:r>
            <a:r>
              <a:rPr lang="en-US" dirty="0">
                <a:solidFill>
                  <a:schemeClr val="tx1"/>
                </a:solidFill>
              </a:rPr>
              <a:t>Cartwright </a:t>
            </a:r>
            <a:r>
              <a:rPr lang="en-US" dirty="0" smtClean="0">
                <a:solidFill>
                  <a:schemeClr val="tx1"/>
                </a:solidFill>
              </a:rPr>
              <a:t>ccartwri@kent.edu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58861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681" y="2812977"/>
            <a:ext cx="8215829" cy="1470025"/>
          </a:xfrm>
        </p:spPr>
        <p:txBody>
          <a:bodyPr/>
          <a:lstStyle/>
          <a:p>
            <a:r>
              <a:rPr lang="en-US" sz="4800" b="1" dirty="0" smtClean="0"/>
              <a:t>Building an Effective Board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78832"/>
            <a:ext cx="7037024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Carol Cartwright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President Emeritus, Kent State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Senior Consultant, AGB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6213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589315"/>
            <a:ext cx="80314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Helvetica" pitchFamily="34" charset="0"/>
              </a:rPr>
              <a:t>Respect the public trust</a:t>
            </a:r>
            <a:br>
              <a:rPr lang="en-US" sz="2800" dirty="0" smtClean="0">
                <a:solidFill>
                  <a:prstClr val="black"/>
                </a:solidFill>
                <a:latin typeface="Helvetica" pitchFamily="34" charset="0"/>
              </a:rPr>
            </a:br>
            <a:endParaRPr lang="en-US" sz="1200" dirty="0" smtClean="0">
              <a:solidFill>
                <a:prstClr val="black"/>
              </a:solidFill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Helvetica" pitchFamily="34" charset="0"/>
              </a:rPr>
              <a:t>Ensure that public purposes are served</a:t>
            </a:r>
            <a:br>
              <a:rPr lang="en-US" sz="2800" dirty="0" smtClean="0">
                <a:solidFill>
                  <a:prstClr val="black"/>
                </a:solidFill>
                <a:latin typeface="Helvetica" pitchFamily="34" charset="0"/>
              </a:rPr>
            </a:br>
            <a:endParaRPr lang="en-US" sz="1200" dirty="0" smtClean="0">
              <a:solidFill>
                <a:prstClr val="black"/>
              </a:solidFill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Helvetica" pitchFamily="34" charset="0"/>
              </a:rPr>
              <a:t>Advocate for the value of public higher education</a:t>
            </a:r>
            <a:br>
              <a:rPr lang="en-US" sz="2800" dirty="0" smtClean="0">
                <a:solidFill>
                  <a:prstClr val="black"/>
                </a:solidFill>
                <a:latin typeface="Helvetica" pitchFamily="34" charset="0"/>
              </a:rPr>
            </a:br>
            <a:endParaRPr lang="en-US" sz="1200" dirty="0" smtClean="0">
              <a:solidFill>
                <a:prstClr val="black"/>
              </a:solidFill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Helvetica" pitchFamily="34" charset="0"/>
              </a:rPr>
              <a:t>Reflect institution’s best interests—even in the face of competing forces</a:t>
            </a:r>
            <a:br>
              <a:rPr lang="en-US" sz="2800" dirty="0" smtClean="0">
                <a:solidFill>
                  <a:prstClr val="black"/>
                </a:solidFill>
                <a:latin typeface="Helvetica" pitchFamily="34" charset="0"/>
              </a:rPr>
            </a:br>
            <a:endParaRPr lang="en-US" sz="1200" dirty="0" smtClean="0">
              <a:solidFill>
                <a:prstClr val="black"/>
              </a:solidFill>
              <a:latin typeface="Helvetic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Helvetica" pitchFamily="34" charset="0"/>
              </a:rPr>
              <a:t>Debate vigorously—speak with one voice in public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355018"/>
            <a:ext cx="7772400" cy="14700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rgbClr val="37195E"/>
                </a:solidFill>
                <a:latin typeface="Helvetica Neue Bold Condensed"/>
                <a:ea typeface="+mj-ea"/>
                <a:cs typeface="Helvetica Neue Bold Condensed"/>
              </a:defRPr>
            </a:lvl1pPr>
          </a:lstStyle>
          <a:p>
            <a:pPr algn="ctr"/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Public Trusteeship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828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44058" y="476203"/>
            <a:ext cx="6455885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3C2060"/>
                </a:solidFill>
                <a:latin typeface="Helvetica" pitchFamily="34" charset="0"/>
              </a:rPr>
              <a:t>An Effective Board</a:t>
            </a:r>
            <a:endParaRPr lang="en-US" dirty="0">
              <a:solidFill>
                <a:srgbClr val="3C2060"/>
              </a:solidFill>
              <a:latin typeface="Helvetica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1200838" y="2188600"/>
            <a:ext cx="7414351" cy="3749492"/>
          </a:xfrm>
        </p:spPr>
        <p:txBody>
          <a:bodyPr>
            <a:noAutofit/>
          </a:bodyPr>
          <a:lstStyle/>
          <a:p>
            <a:pPr marL="457200" indent="-457200"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Understands and respects the difference between governing 	and managing.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Balances advocacy and oversight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In spite of differing views, speaks with one voice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7601098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1344058" y="355018"/>
            <a:ext cx="6455885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3C2060"/>
                </a:solidFill>
                <a:latin typeface="Helvetica" pitchFamily="34" charset="0"/>
              </a:rPr>
              <a:t>An Effective Board</a:t>
            </a:r>
            <a:endParaRPr lang="en-US" dirty="0">
              <a:solidFill>
                <a:srgbClr val="3C2060"/>
              </a:solidFill>
              <a:latin typeface="Helvetica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837282" y="2162101"/>
            <a:ext cx="8034613" cy="4007346"/>
          </a:xfrm>
        </p:spPr>
        <p:txBody>
          <a:bodyPr>
            <a:noAutofit/>
          </a:bodyPr>
          <a:lstStyle/>
          <a:p>
            <a:pPr marL="457200" indent="-457200"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Observes the highest ethical standards–no conflict of interest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Balances the institution’s interests with state needs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Listens to all constituencies without giving any veto power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78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716094" y="2178352"/>
            <a:ext cx="8031299" cy="3108040"/>
          </a:xfrm>
        </p:spPr>
        <p:txBody>
          <a:bodyPr>
            <a:noAutofit/>
          </a:bodyPr>
          <a:lstStyle/>
          <a:p>
            <a:pPr marL="457200" indent="-457200">
              <a:spcAft>
                <a:spcPts val="1200"/>
              </a:spcAft>
            </a:pPr>
            <a:r>
              <a:rPr lang="en-US" sz="3500" dirty="0" smtClean="0">
                <a:solidFill>
                  <a:schemeClr val="tx1"/>
                </a:solidFill>
                <a:latin typeface="Helvetica" pitchFamily="34" charset="0"/>
              </a:rPr>
              <a:t>Monitors to ensure the quality of the educational experience for 	students</a:t>
            </a:r>
            <a:br>
              <a:rPr lang="en-US" sz="3500" dirty="0" smtClean="0">
                <a:solidFill>
                  <a:schemeClr val="tx1"/>
                </a:solidFill>
                <a:latin typeface="Helvetica" pitchFamily="34" charset="0"/>
              </a:rPr>
            </a:br>
            <a:endParaRPr lang="en-US" sz="1500" dirty="0" smtClean="0">
              <a:solidFill>
                <a:schemeClr val="tx1"/>
              </a:solidFill>
              <a:latin typeface="Helvetica" pitchFamily="34" charset="0"/>
            </a:endParaRPr>
          </a:p>
          <a:p>
            <a:pPr marL="457200" indent="-457200">
              <a:spcAft>
                <a:spcPts val="1200"/>
              </a:spcAft>
            </a:pPr>
            <a:r>
              <a:rPr lang="en-US" sz="3500" dirty="0" smtClean="0">
                <a:solidFill>
                  <a:schemeClr val="tx1"/>
                </a:solidFill>
                <a:latin typeface="Helvetica" pitchFamily="34" charset="0"/>
              </a:rPr>
              <a:t>Is committed to due process and academic freedom for students and faculty</a:t>
            </a:r>
            <a:endParaRPr lang="en-US" sz="3500" dirty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ctrTitle"/>
          </p:nvPr>
        </p:nvSpPr>
        <p:spPr>
          <a:xfrm>
            <a:off x="1344058" y="355018"/>
            <a:ext cx="6455885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3C2060"/>
                </a:solidFill>
                <a:latin typeface="Helvetica" pitchFamily="34" charset="0"/>
              </a:rPr>
              <a:t>An Effective Board</a:t>
            </a:r>
            <a:endParaRPr lang="en-US" dirty="0">
              <a:solidFill>
                <a:srgbClr val="3C206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696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594911" y="2155531"/>
            <a:ext cx="8513577" cy="4340238"/>
          </a:xfrm>
        </p:spPr>
        <p:txBody>
          <a:bodyPr>
            <a:noAutofit/>
          </a:bodyPr>
          <a:lstStyle/>
          <a:p>
            <a:pPr marL="457200" indent="-457200"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  <a:latin typeface="Helvetica" pitchFamily="34" charset="0"/>
              </a:rPr>
              <a:t>Pursues board education</a:t>
            </a:r>
          </a:p>
          <a:p>
            <a:pPr marL="457200" indent="-457200"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  <a:latin typeface="Helvetica" pitchFamily="34" charset="0"/>
              </a:rPr>
              <a:t>Is informed of national trends in </a:t>
            </a:r>
            <a:br>
              <a:rPr lang="en-US" sz="2800" dirty="0" smtClean="0">
                <a:solidFill>
                  <a:schemeClr val="tx1"/>
                </a:solidFill>
                <a:latin typeface="Helvetica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Helvetica" pitchFamily="34" charset="0"/>
              </a:rPr>
              <a:t>higher education—both state and regional needs</a:t>
            </a:r>
            <a:br>
              <a:rPr lang="en-US" sz="2800" dirty="0" smtClean="0">
                <a:solidFill>
                  <a:schemeClr val="tx1"/>
                </a:solidFill>
                <a:latin typeface="Helvetica" pitchFamily="34" charset="0"/>
              </a:rPr>
            </a:br>
            <a:endParaRPr lang="en-US" sz="500" dirty="0">
              <a:solidFill>
                <a:schemeClr val="tx1"/>
              </a:solidFill>
              <a:latin typeface="Helvetica" pitchFamily="34" charset="0"/>
            </a:endParaRPr>
          </a:p>
          <a:p>
            <a:pPr marL="457200" indent="-457200"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  <a:latin typeface="Helvetica" pitchFamily="34" charset="0"/>
              </a:rPr>
              <a:t>Makes decisions that are data driven</a:t>
            </a:r>
            <a:br>
              <a:rPr lang="en-US" sz="2800" dirty="0" smtClean="0">
                <a:solidFill>
                  <a:schemeClr val="tx1"/>
                </a:solidFill>
                <a:latin typeface="Helvetica" pitchFamily="34" charset="0"/>
              </a:rPr>
            </a:br>
            <a:endParaRPr lang="en-US" sz="500" dirty="0" smtClean="0">
              <a:solidFill>
                <a:schemeClr val="tx1"/>
              </a:solidFill>
              <a:latin typeface="Helvetica" pitchFamily="34" charset="0"/>
            </a:endParaRPr>
          </a:p>
          <a:p>
            <a:pPr marL="457200" indent="-457200"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  <a:latin typeface="Helvetica" pitchFamily="34" charset="0"/>
              </a:rPr>
              <a:t>Regularly assesses its own performance and its governance capacity</a:t>
            </a:r>
          </a:p>
        </p:txBody>
      </p:sp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1344058" y="355018"/>
            <a:ext cx="6455885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3C2060"/>
                </a:solidFill>
                <a:latin typeface="Helvetica" pitchFamily="34" charset="0"/>
              </a:rPr>
              <a:t>An Effective Board</a:t>
            </a:r>
            <a:endParaRPr lang="en-US" dirty="0">
              <a:solidFill>
                <a:srgbClr val="3C206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2343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2534" y="355018"/>
            <a:ext cx="7138932" cy="1470025"/>
          </a:xfrm>
        </p:spPr>
        <p:txBody>
          <a:bodyPr/>
          <a:lstStyle/>
          <a:p>
            <a:pPr algn="ctr"/>
            <a:r>
              <a:rPr lang="en-US" b="1" dirty="0" smtClean="0">
                <a:latin typeface="Helvetica" pitchFamily="34" charset="0"/>
              </a:rPr>
              <a:t>Board Performance</a:t>
            </a:r>
            <a:endParaRPr lang="en-US" b="1" dirty="0">
              <a:latin typeface="Helvetica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>
          <a:xfrm>
            <a:off x="649995" y="1852060"/>
            <a:ext cx="8361803" cy="3828887"/>
          </a:xfrm>
        </p:spPr>
        <p:txBody>
          <a:bodyPr>
            <a:noAutofit/>
          </a:bodyPr>
          <a:lstStyle/>
          <a:p>
            <a:pPr marL="342900" indent="-342900">
              <a:spcAft>
                <a:spcPts val="600"/>
              </a:spcAft>
              <a:buClr>
                <a:srgbClr val="000000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Board and institutional performance are closely related.</a:t>
            </a:r>
          </a:p>
          <a:p>
            <a:pPr marL="342900" indent="-342900">
              <a:spcAft>
                <a:spcPts val="600"/>
              </a:spcAft>
              <a:buClr>
                <a:srgbClr val="000000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Boards have major impact-positive or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negative</a:t>
            </a:r>
          </a:p>
          <a:p>
            <a:pPr marL="342900" indent="-342900">
              <a:spcAft>
                <a:spcPts val="600"/>
              </a:spcAft>
              <a:buClr>
                <a:srgbClr val="000000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Reputation Counts in Higher Education</a:t>
            </a:r>
          </a:p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Helvetica Light"/>
              </a:rPr>
              <a:t>Donors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Helvetica Light"/>
              </a:rPr>
              <a:t>Recruiting Faculty &amp; Best Students</a:t>
            </a:r>
          </a:p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Helvetica Light"/>
              </a:rPr>
              <a:t>State Funding</a:t>
            </a:r>
          </a:p>
          <a:p>
            <a:endParaRPr lang="en-US" sz="4000" dirty="0">
              <a:solidFill>
                <a:srgbClr val="00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2471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5E2C-697A-3E42-BD64-439922357BE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582" y="165253"/>
            <a:ext cx="6588836" cy="1947631"/>
          </a:xfrm>
        </p:spPr>
        <p:txBody>
          <a:bodyPr/>
          <a:lstStyle/>
          <a:p>
            <a:pPr algn="ctr"/>
            <a:r>
              <a:rPr lang="en-US" b="1" dirty="0" smtClean="0">
                <a:latin typeface="Helvetica" pitchFamily="34" charset="0"/>
              </a:rPr>
              <a:t>Board Leadership </a:t>
            </a:r>
            <a:br>
              <a:rPr lang="en-US" b="1" dirty="0" smtClean="0">
                <a:latin typeface="Helvetica" pitchFamily="34" charset="0"/>
              </a:rPr>
            </a:br>
            <a:r>
              <a:rPr lang="en-US" b="1" dirty="0" smtClean="0">
                <a:latin typeface="Helvetica" pitchFamily="34" charset="0"/>
              </a:rPr>
              <a:t>Board Performance</a:t>
            </a:r>
            <a:endParaRPr lang="en-US" b="1" dirty="0">
              <a:latin typeface="Helvetic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771181" y="2523482"/>
            <a:ext cx="7987229" cy="3789725"/>
          </a:xfrm>
        </p:spPr>
        <p:txBody>
          <a:bodyPr>
            <a:noAutofit/>
          </a:bodyPr>
          <a:lstStyle/>
          <a:p>
            <a:pPr marL="457200" indent="-457200">
              <a:spcAft>
                <a:spcPts val="240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Boards Must be Self Regulating</a:t>
            </a:r>
          </a:p>
          <a:p>
            <a:pPr marL="457200" indent="-457200">
              <a:spcAft>
                <a:spcPts val="2400"/>
              </a:spcAft>
            </a:pPr>
            <a:r>
              <a:rPr lang="en-US" sz="2800" dirty="0" smtClean="0">
                <a:solidFill>
                  <a:srgbClr val="000000"/>
                </a:solidFill>
                <a:latin typeface="Helvetica Light"/>
              </a:rPr>
              <a:t>A president cannot police the board</a:t>
            </a:r>
          </a:p>
          <a:p>
            <a:pPr marL="457200" indent="-457200">
              <a:spcAft>
                <a:spcPts val="2400"/>
              </a:spcAft>
            </a:pPr>
            <a:r>
              <a:rPr lang="en-US" sz="2800" u="sng" dirty="0" smtClean="0">
                <a:solidFill>
                  <a:srgbClr val="000000"/>
                </a:solidFill>
                <a:latin typeface="Helvetica Light"/>
              </a:rPr>
              <a:t>Challenge</a:t>
            </a:r>
            <a:r>
              <a:rPr lang="en-US" sz="2800" dirty="0" smtClean="0">
                <a:solidFill>
                  <a:srgbClr val="000000"/>
                </a:solidFill>
                <a:latin typeface="Helvetica Light"/>
              </a:rPr>
              <a:t>: Governance is a team sport but boards are mostly composed of quarterbacks</a:t>
            </a:r>
          </a:p>
          <a:p>
            <a:pPr marL="457200" indent="-457200">
              <a:spcAft>
                <a:spcPts val="240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A Team of Equals</a:t>
            </a:r>
          </a:p>
        </p:txBody>
      </p:sp>
    </p:spTree>
    <p:extLst>
      <p:ext uri="{BB962C8B-B14F-4D97-AF65-F5344CB8AC3E}">
        <p14:creationId xmlns:p14="http://schemas.microsoft.com/office/powerpoint/2010/main" val="1741755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834347AD1943409D2AD411B4AFAFB8" ma:contentTypeVersion="1" ma:contentTypeDescription="Create a new document." ma:contentTypeScope="" ma:versionID="5478bfb6391857767811e9d87c148785">
  <xsd:schema xmlns:xsd="http://www.w3.org/2001/XMLSchema" xmlns:xs="http://www.w3.org/2001/XMLSchema" xmlns:p="http://schemas.microsoft.com/office/2006/metadata/properties" xmlns:ns2="036b7c95-a3e3-4624-9319-f91522123718" targetNamespace="http://schemas.microsoft.com/office/2006/metadata/properties" ma:root="true" ma:fieldsID="8e86ac866296a83798f254d94ce3dc89" ns2:_="">
    <xsd:import namespace="036b7c95-a3e3-4624-9319-f9152212371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b7c95-a3e3-4624-9319-f915221237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570325-DA85-4A64-8761-F98D1E9A71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6b7c95-a3e3-4624-9319-f915221237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148D18-AD2A-4072-8DAB-F90FCD03F5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F1E346-B203-4713-927B-CB2A32686D9A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36b7c95-a3e3-4624-9319-f9152212371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AGB_PowerPointTemplate_Option4</Template>
  <TotalTime>3014</TotalTime>
  <Words>230</Words>
  <Application>Microsoft Office PowerPoint</Application>
  <PresentationFormat>On-screen Show (4:3)</PresentationFormat>
  <Paragraphs>77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Helvetica</vt:lpstr>
      <vt:lpstr>Helvetica Light</vt:lpstr>
      <vt:lpstr>Helvetica Neue Bold Condensed</vt:lpstr>
      <vt:lpstr>2_Office Theme</vt:lpstr>
      <vt:lpstr>4_Office Theme</vt:lpstr>
      <vt:lpstr>A PRESIDENT IS ONLY AS GOOD AS HIS/HER BOARD  A BOARD IS ONLY AS GOOD  AS ITS CHAIR</vt:lpstr>
      <vt:lpstr>Building an Effective Board</vt:lpstr>
      <vt:lpstr>PowerPoint Presentation</vt:lpstr>
      <vt:lpstr>An Effective Board</vt:lpstr>
      <vt:lpstr>An Effective Board</vt:lpstr>
      <vt:lpstr>An Effective Board</vt:lpstr>
      <vt:lpstr>An Effective Board</vt:lpstr>
      <vt:lpstr>Board Performance</vt:lpstr>
      <vt:lpstr>Board Leadership  Board Performance</vt:lpstr>
      <vt:lpstr>High-Performing Boards</vt:lpstr>
      <vt:lpstr>Oversight and Delegation—Where is the Balance?</vt:lpstr>
      <vt:lpstr>Oversight and Delegation—Where is the Balance?</vt:lpstr>
      <vt:lpstr>Board-President Partnership</vt:lpstr>
      <vt:lpstr>Thank You</vt:lpstr>
    </vt:vector>
  </TitlesOfParts>
  <Company>Effective Leadership,LLC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PRESIDENT IS ONLY AS GOOD AS HIS/HER BOARD  A BOARD IS ONLY AS GOOD AS ITS CHAIR</dc:title>
  <dc:creator>Thomas Meredith</dc:creator>
  <cp:lastModifiedBy>Cristin Toutsi</cp:lastModifiedBy>
  <cp:revision>105</cp:revision>
  <cp:lastPrinted>2014-06-19T21:11:30Z</cp:lastPrinted>
  <dcterms:created xsi:type="dcterms:W3CDTF">2013-03-08T02:44:05Z</dcterms:created>
  <dcterms:modified xsi:type="dcterms:W3CDTF">2014-07-21T19:25:15Z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0x01010014834347AD1943409D2AD411B4AFAFB8</vt:lpwstr>
  </property>
</Properties>
</file>