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57" r:id="rId2"/>
    <p:sldId id="258" r:id="rId3"/>
    <p:sldId id="259" r:id="rId4"/>
    <p:sldId id="261" r:id="rId5"/>
    <p:sldId id="260" r:id="rId6"/>
    <p:sldId id="262" r:id="rId7"/>
    <p:sldId id="263" r:id="rId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554" y="-84"/>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2B7AA22-3593-42FD-B0E3-5FA9D037FAB3}" type="datetimeFigureOut">
              <a:rPr lang="en-US" smtClean="0"/>
              <a:pPr/>
              <a:t>7/30/2014</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EB8ED09F-DC6B-4929-92D7-A2B4E7B9ED5E}" type="slidenum">
              <a:rPr lang="en-US" smtClean="0"/>
              <a:pPr/>
              <a:t>‹#›</a:t>
            </a:fld>
            <a:endParaRPr lang="en-US" dirty="0"/>
          </a:p>
        </p:txBody>
      </p:sp>
    </p:spTree>
    <p:extLst>
      <p:ext uri="{BB962C8B-B14F-4D97-AF65-F5344CB8AC3E}">
        <p14:creationId xmlns:p14="http://schemas.microsoft.com/office/powerpoint/2010/main" xmlns="" val="102493487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03EA8212-D503-43FE-B928-865A83E3A449}" type="datetimeFigureOut">
              <a:rPr lang="en-US" smtClean="0"/>
              <a:pPr/>
              <a:t>7/30/2014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C5092DD5-E629-471A-ACC5-7E21975B6CD0}" type="slidenum">
              <a:rPr lang="en-US" smtClean="0"/>
              <a:pPr/>
              <a:t>‹#›</a:t>
            </a:fld>
            <a:endParaRPr lang="en-US" dirty="0"/>
          </a:p>
        </p:txBody>
      </p:sp>
    </p:spTree>
    <p:extLst>
      <p:ext uri="{BB962C8B-B14F-4D97-AF65-F5344CB8AC3E}">
        <p14:creationId xmlns:p14="http://schemas.microsoft.com/office/powerpoint/2010/main" xmlns="" val="309490639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8800" eaLnBrk="0" hangingPunct="0">
              <a:defRPr>
                <a:solidFill>
                  <a:schemeClr val="tx1"/>
                </a:solidFill>
                <a:latin typeface="Arial" charset="0"/>
              </a:defRPr>
            </a:lvl1pPr>
            <a:lvl2pPr marL="716108" indent="-275427" defTabSz="928800" eaLnBrk="0" hangingPunct="0">
              <a:defRPr>
                <a:solidFill>
                  <a:schemeClr val="tx1"/>
                </a:solidFill>
                <a:latin typeface="Arial" charset="0"/>
              </a:defRPr>
            </a:lvl2pPr>
            <a:lvl3pPr marL="1101706" indent="-220341" defTabSz="928800" eaLnBrk="0" hangingPunct="0">
              <a:defRPr>
                <a:solidFill>
                  <a:schemeClr val="tx1"/>
                </a:solidFill>
                <a:latin typeface="Arial" charset="0"/>
              </a:defRPr>
            </a:lvl3pPr>
            <a:lvl4pPr marL="1542388" indent="-220341" defTabSz="928800" eaLnBrk="0" hangingPunct="0">
              <a:defRPr>
                <a:solidFill>
                  <a:schemeClr val="tx1"/>
                </a:solidFill>
                <a:latin typeface="Arial" charset="0"/>
              </a:defRPr>
            </a:lvl4pPr>
            <a:lvl5pPr marL="1983071" indent="-220341" defTabSz="928800" eaLnBrk="0" hangingPunct="0">
              <a:defRPr>
                <a:solidFill>
                  <a:schemeClr val="tx1"/>
                </a:solidFill>
                <a:latin typeface="Arial" charset="0"/>
              </a:defRPr>
            </a:lvl5pPr>
            <a:lvl6pPr marL="2423753" indent="-220341" defTabSz="928800" eaLnBrk="0" fontAlgn="base" hangingPunct="0">
              <a:spcBef>
                <a:spcPct val="0"/>
              </a:spcBef>
              <a:spcAft>
                <a:spcPct val="0"/>
              </a:spcAft>
              <a:defRPr>
                <a:solidFill>
                  <a:schemeClr val="tx1"/>
                </a:solidFill>
                <a:latin typeface="Arial" charset="0"/>
              </a:defRPr>
            </a:lvl6pPr>
            <a:lvl7pPr marL="2864435" indent="-220341" defTabSz="928800" eaLnBrk="0" fontAlgn="base" hangingPunct="0">
              <a:spcBef>
                <a:spcPct val="0"/>
              </a:spcBef>
              <a:spcAft>
                <a:spcPct val="0"/>
              </a:spcAft>
              <a:defRPr>
                <a:solidFill>
                  <a:schemeClr val="tx1"/>
                </a:solidFill>
                <a:latin typeface="Arial" charset="0"/>
              </a:defRPr>
            </a:lvl7pPr>
            <a:lvl8pPr marL="3305117" indent="-220341" defTabSz="928800" eaLnBrk="0" fontAlgn="base" hangingPunct="0">
              <a:spcBef>
                <a:spcPct val="0"/>
              </a:spcBef>
              <a:spcAft>
                <a:spcPct val="0"/>
              </a:spcAft>
              <a:defRPr>
                <a:solidFill>
                  <a:schemeClr val="tx1"/>
                </a:solidFill>
                <a:latin typeface="Arial" charset="0"/>
              </a:defRPr>
            </a:lvl8pPr>
            <a:lvl9pPr marL="3745800" indent="-220341" defTabSz="928800" eaLnBrk="0" fontAlgn="base" hangingPunct="0">
              <a:spcBef>
                <a:spcPct val="0"/>
              </a:spcBef>
              <a:spcAft>
                <a:spcPct val="0"/>
              </a:spcAft>
              <a:defRPr>
                <a:solidFill>
                  <a:schemeClr val="tx1"/>
                </a:solidFill>
                <a:latin typeface="Arial" charset="0"/>
              </a:defRPr>
            </a:lvl9pPr>
          </a:lstStyle>
          <a:p>
            <a:pPr eaLnBrk="1" hangingPunct="1"/>
            <a:fld id="{743213E7-EEC9-4A2B-AEC5-535078200AE4}" type="slidenum">
              <a:rPr lang="en-US" smtClean="0"/>
              <a:pPr eaLnBrk="1" hangingPunct="1"/>
              <a:t>1</a:t>
            </a:fld>
            <a:endParaRPr lang="en-US" dirty="0"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dirty="0"/>
          </a:p>
          <a:p>
            <a:r>
              <a:rPr lang="en-US" dirty="0" smtClean="0"/>
              <a:t>Commission</a:t>
            </a:r>
            <a:r>
              <a:rPr lang="en-US" baseline="0" dirty="0" smtClean="0"/>
              <a:t>er Eddy discussed the importance of a risk management program. The cornerstone of such a program is the Board of Governor’s need to be aware of issues that could have a major impact on the viability of the institution. A vision of the future cannot be built without an understanding of the current situation. </a:t>
            </a:r>
            <a:endParaRPr lang="en-US" dirty="0"/>
          </a:p>
          <a:p>
            <a:pPr defTabSz="931774">
              <a:defRPr/>
            </a:pPr>
            <a:endParaRPr lang="en-US" b="1" dirty="0"/>
          </a:p>
          <a:p>
            <a:pPr defTabSz="931774">
              <a:defRPr/>
            </a:pPr>
            <a:r>
              <a:rPr lang="en-US" b="1" dirty="0"/>
              <a:t>The new higher education model is not a prototype that can be copied. </a:t>
            </a:r>
          </a:p>
          <a:p>
            <a:pPr defTabSz="931774">
              <a:defRPr/>
            </a:pPr>
            <a:r>
              <a:rPr lang="en-US" b="1" dirty="0" smtClean="0"/>
              <a:t>It is rather</a:t>
            </a:r>
            <a:r>
              <a:rPr lang="en-US" b="1" baseline="0" dirty="0" smtClean="0"/>
              <a:t> a </a:t>
            </a:r>
            <a:r>
              <a:rPr lang="en-US" b="1" dirty="0" smtClean="0"/>
              <a:t>structured </a:t>
            </a:r>
            <a:r>
              <a:rPr lang="en-US" b="1" dirty="0"/>
              <a:t>approach to building an organization that can thrive as it responds to the </a:t>
            </a:r>
            <a:r>
              <a:rPr lang="en-US" b="1" dirty="0" smtClean="0"/>
              <a:t>risks that it faces. </a:t>
            </a:r>
            <a:endParaRPr lang="en-US" dirty="0"/>
          </a:p>
          <a:p>
            <a:pPr eaLnBrk="1" hangingPunct="1"/>
            <a:endParaRPr lang="en-US" dirty="0" smtClean="0"/>
          </a:p>
          <a:p>
            <a:pPr eaLnBrk="1" hangingPunct="1"/>
            <a:r>
              <a:rPr lang="en-US" dirty="0" smtClean="0"/>
              <a:t>The</a:t>
            </a:r>
            <a:r>
              <a:rPr lang="en-US" baseline="0" dirty="0" smtClean="0"/>
              <a:t> model describes a</a:t>
            </a:r>
            <a:r>
              <a:rPr lang="en-US" dirty="0" smtClean="0"/>
              <a:t> path towards</a:t>
            </a:r>
            <a:r>
              <a:rPr lang="en-US" baseline="0" dirty="0" smtClean="0"/>
              <a:t> long term financial sustainability. </a:t>
            </a:r>
          </a:p>
          <a:p>
            <a:pPr eaLnBrk="1" hangingPunct="1"/>
            <a:r>
              <a:rPr lang="en-US" baseline="0" dirty="0" smtClean="0"/>
              <a:t>The key to the success of this model is an effective board of governors that is informed and aware of current circumstances and future opportunities and Threats</a:t>
            </a:r>
          </a:p>
          <a:p>
            <a:pPr eaLnBrk="1" hangingPunct="1"/>
            <a:endParaRPr lang="en-US" baseline="0" dirty="0" smtClean="0"/>
          </a:p>
          <a:p>
            <a:pPr eaLnBrk="1" hangingPunct="1"/>
            <a:r>
              <a:rPr lang="en-US" baseline="0" dirty="0" smtClean="0"/>
              <a:t>It can only work for institutions with effective governance structures in place.</a:t>
            </a:r>
          </a:p>
          <a:p>
            <a:pPr eaLnBrk="1" hangingPunct="1"/>
            <a:endParaRPr lang="en-US" baseline="0" dirty="0" smtClean="0"/>
          </a:p>
          <a:p>
            <a:pPr eaLnBrk="1" hangingPunct="1"/>
            <a:endParaRPr lang="en-US" baseline="0" dirty="0" smtClean="0"/>
          </a:p>
          <a:p>
            <a:pPr eaLnBrk="1" hangingPunct="1"/>
            <a:endParaRPr lang="en-US" baseline="0" dirty="0" smtClean="0"/>
          </a:p>
          <a:p>
            <a:pPr eaLnBrk="1" hangingPunct="1"/>
            <a:endParaRPr lang="en-US" dirty="0" smtClean="0"/>
          </a:p>
          <a:p>
            <a:pPr eaLnBrk="1" hangingPunct="1"/>
            <a:endParaRPr lang="en-US" dirty="0" smtClean="0"/>
          </a:p>
          <a:p>
            <a:pPr eaLnBrk="1" hangingPunct="1"/>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8800" eaLnBrk="0" hangingPunct="0">
              <a:defRPr>
                <a:solidFill>
                  <a:schemeClr val="tx1"/>
                </a:solidFill>
                <a:latin typeface="Arial" charset="0"/>
              </a:defRPr>
            </a:lvl1pPr>
            <a:lvl2pPr marL="716108" indent="-275427" defTabSz="928800" eaLnBrk="0" hangingPunct="0">
              <a:defRPr>
                <a:solidFill>
                  <a:schemeClr val="tx1"/>
                </a:solidFill>
                <a:latin typeface="Arial" charset="0"/>
              </a:defRPr>
            </a:lvl2pPr>
            <a:lvl3pPr marL="1101706" indent="-220341" defTabSz="928800" eaLnBrk="0" hangingPunct="0">
              <a:defRPr>
                <a:solidFill>
                  <a:schemeClr val="tx1"/>
                </a:solidFill>
                <a:latin typeface="Arial" charset="0"/>
              </a:defRPr>
            </a:lvl3pPr>
            <a:lvl4pPr marL="1542388" indent="-220341" defTabSz="928800" eaLnBrk="0" hangingPunct="0">
              <a:defRPr>
                <a:solidFill>
                  <a:schemeClr val="tx1"/>
                </a:solidFill>
                <a:latin typeface="Arial" charset="0"/>
              </a:defRPr>
            </a:lvl4pPr>
            <a:lvl5pPr marL="1983071" indent="-220341" defTabSz="928800" eaLnBrk="0" hangingPunct="0">
              <a:defRPr>
                <a:solidFill>
                  <a:schemeClr val="tx1"/>
                </a:solidFill>
                <a:latin typeface="Arial" charset="0"/>
              </a:defRPr>
            </a:lvl5pPr>
            <a:lvl6pPr marL="2423753" indent="-220341" defTabSz="928800" eaLnBrk="0" fontAlgn="base" hangingPunct="0">
              <a:spcBef>
                <a:spcPct val="0"/>
              </a:spcBef>
              <a:spcAft>
                <a:spcPct val="0"/>
              </a:spcAft>
              <a:defRPr>
                <a:solidFill>
                  <a:schemeClr val="tx1"/>
                </a:solidFill>
                <a:latin typeface="Arial" charset="0"/>
              </a:defRPr>
            </a:lvl6pPr>
            <a:lvl7pPr marL="2864435" indent="-220341" defTabSz="928800" eaLnBrk="0" fontAlgn="base" hangingPunct="0">
              <a:spcBef>
                <a:spcPct val="0"/>
              </a:spcBef>
              <a:spcAft>
                <a:spcPct val="0"/>
              </a:spcAft>
              <a:defRPr>
                <a:solidFill>
                  <a:schemeClr val="tx1"/>
                </a:solidFill>
                <a:latin typeface="Arial" charset="0"/>
              </a:defRPr>
            </a:lvl7pPr>
            <a:lvl8pPr marL="3305117" indent="-220341" defTabSz="928800" eaLnBrk="0" fontAlgn="base" hangingPunct="0">
              <a:spcBef>
                <a:spcPct val="0"/>
              </a:spcBef>
              <a:spcAft>
                <a:spcPct val="0"/>
              </a:spcAft>
              <a:defRPr>
                <a:solidFill>
                  <a:schemeClr val="tx1"/>
                </a:solidFill>
                <a:latin typeface="Arial" charset="0"/>
              </a:defRPr>
            </a:lvl8pPr>
            <a:lvl9pPr marL="3745800" indent="-220341" defTabSz="928800" eaLnBrk="0" fontAlgn="base" hangingPunct="0">
              <a:spcBef>
                <a:spcPct val="0"/>
              </a:spcBef>
              <a:spcAft>
                <a:spcPct val="0"/>
              </a:spcAft>
              <a:defRPr>
                <a:solidFill>
                  <a:schemeClr val="tx1"/>
                </a:solidFill>
                <a:latin typeface="Arial" charset="0"/>
              </a:defRPr>
            </a:lvl9pPr>
          </a:lstStyle>
          <a:p>
            <a:pPr eaLnBrk="1" hangingPunct="1"/>
            <a:fld id="{743213E7-EEC9-4A2B-AEC5-535078200AE4}" type="slidenum">
              <a:rPr lang="en-US" smtClean="0"/>
              <a:pPr eaLnBrk="1" hangingPunct="1"/>
              <a:t>2</a:t>
            </a:fld>
            <a:endParaRPr lang="en-US" dirty="0"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dirty="0" smtClean="0"/>
              <a:t>Our risk</a:t>
            </a:r>
            <a:r>
              <a:rPr lang="en-US" baseline="0" dirty="0" smtClean="0"/>
              <a:t> levels are going to increase as these disruptive forces become stronger. </a:t>
            </a:r>
            <a:r>
              <a:rPr lang="en-US" dirty="0" smtClean="0"/>
              <a:t>As </a:t>
            </a:r>
            <a:r>
              <a:rPr lang="en-US" dirty="0"/>
              <a:t>we learned yesterday, we cannot depend upon increases in state </a:t>
            </a:r>
            <a:r>
              <a:rPr lang="en-US" dirty="0" smtClean="0"/>
              <a:t>appropriations</a:t>
            </a:r>
          </a:p>
          <a:p>
            <a:endParaRPr lang="en-US" dirty="0" smtClean="0"/>
          </a:p>
          <a:p>
            <a:r>
              <a:rPr lang="en-US" dirty="0" smtClean="0"/>
              <a:t>At the same time, fewer</a:t>
            </a:r>
            <a:r>
              <a:rPr lang="en-US" baseline="0" dirty="0" smtClean="0"/>
              <a:t> families can afford to pay for college. </a:t>
            </a:r>
            <a:endParaRPr lang="en-US" dirty="0" smtClean="0"/>
          </a:p>
          <a:p>
            <a:endParaRPr lang="en-US" dirty="0"/>
          </a:p>
          <a:p>
            <a:r>
              <a:rPr lang="en-US" dirty="0"/>
              <a:t>The growth in technology has made it easier to learn from multiple sources, not just higher education</a:t>
            </a:r>
          </a:p>
          <a:p>
            <a:r>
              <a:rPr lang="en-US" dirty="0"/>
              <a:t>Higher Education can be delivered through multiple channels</a:t>
            </a:r>
          </a:p>
          <a:p>
            <a:pPr eaLnBrk="1" hangingPunct="1"/>
            <a:endParaRPr lang="en-US" dirty="0" smtClean="0"/>
          </a:p>
          <a:p>
            <a:pPr eaLnBrk="1" hangingPunct="1"/>
            <a:r>
              <a:rPr lang="en-US" dirty="0" smtClean="0"/>
              <a:t>High School graduates and</a:t>
            </a:r>
            <a:r>
              <a:rPr lang="en-US" baseline="0" dirty="0" smtClean="0"/>
              <a:t> their families as well as adults are questioning the value of higher education in light of the significant debt burdens they often must assume. </a:t>
            </a:r>
            <a:endParaRPr lang="en-US" dirty="0" smtClean="0"/>
          </a:p>
          <a:p>
            <a:pPr eaLnBrk="1" hangingPunct="1"/>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8800" eaLnBrk="0" hangingPunct="0">
              <a:defRPr>
                <a:solidFill>
                  <a:schemeClr val="tx1"/>
                </a:solidFill>
                <a:latin typeface="Arial" charset="0"/>
              </a:defRPr>
            </a:lvl1pPr>
            <a:lvl2pPr marL="716108" indent="-275427" defTabSz="928800" eaLnBrk="0" hangingPunct="0">
              <a:defRPr>
                <a:solidFill>
                  <a:schemeClr val="tx1"/>
                </a:solidFill>
                <a:latin typeface="Arial" charset="0"/>
              </a:defRPr>
            </a:lvl2pPr>
            <a:lvl3pPr marL="1101706" indent="-220341" defTabSz="928800" eaLnBrk="0" hangingPunct="0">
              <a:defRPr>
                <a:solidFill>
                  <a:schemeClr val="tx1"/>
                </a:solidFill>
                <a:latin typeface="Arial" charset="0"/>
              </a:defRPr>
            </a:lvl3pPr>
            <a:lvl4pPr marL="1542388" indent="-220341" defTabSz="928800" eaLnBrk="0" hangingPunct="0">
              <a:defRPr>
                <a:solidFill>
                  <a:schemeClr val="tx1"/>
                </a:solidFill>
                <a:latin typeface="Arial" charset="0"/>
              </a:defRPr>
            </a:lvl4pPr>
            <a:lvl5pPr marL="1983071" indent="-220341" defTabSz="928800" eaLnBrk="0" hangingPunct="0">
              <a:defRPr>
                <a:solidFill>
                  <a:schemeClr val="tx1"/>
                </a:solidFill>
                <a:latin typeface="Arial" charset="0"/>
              </a:defRPr>
            </a:lvl5pPr>
            <a:lvl6pPr marL="2423753" indent="-220341" defTabSz="928800" eaLnBrk="0" fontAlgn="base" hangingPunct="0">
              <a:spcBef>
                <a:spcPct val="0"/>
              </a:spcBef>
              <a:spcAft>
                <a:spcPct val="0"/>
              </a:spcAft>
              <a:defRPr>
                <a:solidFill>
                  <a:schemeClr val="tx1"/>
                </a:solidFill>
                <a:latin typeface="Arial" charset="0"/>
              </a:defRPr>
            </a:lvl6pPr>
            <a:lvl7pPr marL="2864435" indent="-220341" defTabSz="928800" eaLnBrk="0" fontAlgn="base" hangingPunct="0">
              <a:spcBef>
                <a:spcPct val="0"/>
              </a:spcBef>
              <a:spcAft>
                <a:spcPct val="0"/>
              </a:spcAft>
              <a:defRPr>
                <a:solidFill>
                  <a:schemeClr val="tx1"/>
                </a:solidFill>
                <a:latin typeface="Arial" charset="0"/>
              </a:defRPr>
            </a:lvl7pPr>
            <a:lvl8pPr marL="3305117" indent="-220341" defTabSz="928800" eaLnBrk="0" fontAlgn="base" hangingPunct="0">
              <a:spcBef>
                <a:spcPct val="0"/>
              </a:spcBef>
              <a:spcAft>
                <a:spcPct val="0"/>
              </a:spcAft>
              <a:defRPr>
                <a:solidFill>
                  <a:schemeClr val="tx1"/>
                </a:solidFill>
                <a:latin typeface="Arial" charset="0"/>
              </a:defRPr>
            </a:lvl8pPr>
            <a:lvl9pPr marL="3745800" indent="-220341" defTabSz="928800" eaLnBrk="0" fontAlgn="base" hangingPunct="0">
              <a:spcBef>
                <a:spcPct val="0"/>
              </a:spcBef>
              <a:spcAft>
                <a:spcPct val="0"/>
              </a:spcAft>
              <a:defRPr>
                <a:solidFill>
                  <a:schemeClr val="tx1"/>
                </a:solidFill>
                <a:latin typeface="Arial" charset="0"/>
              </a:defRPr>
            </a:lvl9pPr>
          </a:lstStyle>
          <a:p>
            <a:pPr eaLnBrk="1" hangingPunct="1"/>
            <a:fld id="{743213E7-EEC9-4A2B-AEC5-535078200AE4}" type="slidenum">
              <a:rPr lang="en-US" smtClean="0"/>
              <a:pPr eaLnBrk="1" hangingPunct="1"/>
              <a:t>3</a:t>
            </a:fld>
            <a:endParaRPr lang="en-US" dirty="0"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dirty="0"/>
              <a:t>In public higher education, we want to do everything for everybody. But just like corporations that have capital providers called stockholders, we also have our providers of capital. The state and federal governments and to some extent, donors, have provided the  financial capital for our institutions. Just like stockholders, they expect a return on their investment.  </a:t>
            </a:r>
          </a:p>
          <a:p>
            <a:r>
              <a:rPr lang="en-US" dirty="0" smtClean="0"/>
              <a:t>Our</a:t>
            </a:r>
            <a:r>
              <a:rPr lang="en-US" baseline="0" dirty="0" smtClean="0"/>
              <a:t> State needs</a:t>
            </a:r>
            <a:endParaRPr lang="en-US" dirty="0"/>
          </a:p>
          <a:p>
            <a:r>
              <a:rPr lang="en-US" dirty="0"/>
              <a:t>		Teachers</a:t>
            </a:r>
          </a:p>
          <a:p>
            <a:r>
              <a:rPr lang="en-US" dirty="0"/>
              <a:t>		Health Care workers</a:t>
            </a:r>
          </a:p>
          <a:p>
            <a:r>
              <a:rPr lang="en-US" dirty="0"/>
              <a:t>		Good Citizens</a:t>
            </a:r>
          </a:p>
          <a:p>
            <a:r>
              <a:rPr lang="en-US" dirty="0"/>
              <a:t>		Drivers of economic growth</a:t>
            </a:r>
          </a:p>
          <a:p>
            <a:r>
              <a:rPr lang="en-US" dirty="0" smtClean="0"/>
              <a:t>To ensure their support we need to address the needs of our governor</a:t>
            </a:r>
            <a:r>
              <a:rPr lang="en-US" baseline="0" dirty="0" smtClean="0"/>
              <a:t> and legislature</a:t>
            </a:r>
            <a:endParaRPr lang="en-US" dirty="0" smtClean="0"/>
          </a:p>
          <a:p>
            <a:endParaRPr lang="en-US" dirty="0"/>
          </a:p>
          <a:p>
            <a:r>
              <a:rPr lang="en-US" dirty="0" smtClean="0"/>
              <a:t>While</a:t>
            </a:r>
            <a:r>
              <a:rPr lang="en-US" baseline="0" dirty="0" smtClean="0"/>
              <a:t> we are addressing the needs of our capital providers, we must also attend to the needs of our students.</a:t>
            </a:r>
            <a:endParaRPr lang="en-US" dirty="0"/>
          </a:p>
          <a:p>
            <a:endParaRPr lang="en-US" dirty="0"/>
          </a:p>
          <a:p>
            <a:endParaRPr lang="en-US" dirty="0"/>
          </a:p>
          <a:p>
            <a:pPr eaLnBrk="1" hangingPunct="1"/>
            <a:endParaRPr lang="en-US" dirty="0" smtClean="0"/>
          </a:p>
          <a:p>
            <a:pPr eaLnBrk="1" hangingPunct="1"/>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8800" eaLnBrk="0" hangingPunct="0">
              <a:defRPr>
                <a:solidFill>
                  <a:schemeClr val="tx1"/>
                </a:solidFill>
                <a:latin typeface="Arial" charset="0"/>
              </a:defRPr>
            </a:lvl1pPr>
            <a:lvl2pPr marL="716108" indent="-275427" defTabSz="928800" eaLnBrk="0" hangingPunct="0">
              <a:defRPr>
                <a:solidFill>
                  <a:schemeClr val="tx1"/>
                </a:solidFill>
                <a:latin typeface="Arial" charset="0"/>
              </a:defRPr>
            </a:lvl2pPr>
            <a:lvl3pPr marL="1101706" indent="-220341" defTabSz="928800" eaLnBrk="0" hangingPunct="0">
              <a:defRPr>
                <a:solidFill>
                  <a:schemeClr val="tx1"/>
                </a:solidFill>
                <a:latin typeface="Arial" charset="0"/>
              </a:defRPr>
            </a:lvl3pPr>
            <a:lvl4pPr marL="1542388" indent="-220341" defTabSz="928800" eaLnBrk="0" hangingPunct="0">
              <a:defRPr>
                <a:solidFill>
                  <a:schemeClr val="tx1"/>
                </a:solidFill>
                <a:latin typeface="Arial" charset="0"/>
              </a:defRPr>
            </a:lvl4pPr>
            <a:lvl5pPr marL="1983071" indent="-220341" defTabSz="928800" eaLnBrk="0" hangingPunct="0">
              <a:defRPr>
                <a:solidFill>
                  <a:schemeClr val="tx1"/>
                </a:solidFill>
                <a:latin typeface="Arial" charset="0"/>
              </a:defRPr>
            </a:lvl5pPr>
            <a:lvl6pPr marL="2423753" indent="-220341" defTabSz="928800" eaLnBrk="0" fontAlgn="base" hangingPunct="0">
              <a:spcBef>
                <a:spcPct val="0"/>
              </a:spcBef>
              <a:spcAft>
                <a:spcPct val="0"/>
              </a:spcAft>
              <a:defRPr>
                <a:solidFill>
                  <a:schemeClr val="tx1"/>
                </a:solidFill>
                <a:latin typeface="Arial" charset="0"/>
              </a:defRPr>
            </a:lvl6pPr>
            <a:lvl7pPr marL="2864435" indent="-220341" defTabSz="928800" eaLnBrk="0" fontAlgn="base" hangingPunct="0">
              <a:spcBef>
                <a:spcPct val="0"/>
              </a:spcBef>
              <a:spcAft>
                <a:spcPct val="0"/>
              </a:spcAft>
              <a:defRPr>
                <a:solidFill>
                  <a:schemeClr val="tx1"/>
                </a:solidFill>
                <a:latin typeface="Arial" charset="0"/>
              </a:defRPr>
            </a:lvl7pPr>
            <a:lvl8pPr marL="3305117" indent="-220341" defTabSz="928800" eaLnBrk="0" fontAlgn="base" hangingPunct="0">
              <a:spcBef>
                <a:spcPct val="0"/>
              </a:spcBef>
              <a:spcAft>
                <a:spcPct val="0"/>
              </a:spcAft>
              <a:defRPr>
                <a:solidFill>
                  <a:schemeClr val="tx1"/>
                </a:solidFill>
                <a:latin typeface="Arial" charset="0"/>
              </a:defRPr>
            </a:lvl8pPr>
            <a:lvl9pPr marL="3745800" indent="-220341" defTabSz="928800" eaLnBrk="0" fontAlgn="base" hangingPunct="0">
              <a:spcBef>
                <a:spcPct val="0"/>
              </a:spcBef>
              <a:spcAft>
                <a:spcPct val="0"/>
              </a:spcAft>
              <a:defRPr>
                <a:solidFill>
                  <a:schemeClr val="tx1"/>
                </a:solidFill>
                <a:latin typeface="Arial" charset="0"/>
              </a:defRPr>
            </a:lvl9pPr>
          </a:lstStyle>
          <a:p>
            <a:pPr eaLnBrk="1" hangingPunct="1"/>
            <a:fld id="{743213E7-EEC9-4A2B-AEC5-535078200AE4}" type="slidenum">
              <a:rPr lang="en-US" smtClean="0"/>
              <a:pPr eaLnBrk="1" hangingPunct="1"/>
              <a:t>4</a:t>
            </a:fld>
            <a:endParaRPr lang="en-US" dirty="0"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dirty="0"/>
              <a:t>What do Students want?  Do they want to learn how to start their own business? Do they want to enter a health care field or become a  teacher? How well do we address their needs or are we providing a traditional education for 18-22 year olds? What are the needs of adult students</a:t>
            </a:r>
            <a:r>
              <a:rPr lang="en-US" dirty="0" smtClean="0"/>
              <a:t>?  If we don’t know the answers to these</a:t>
            </a:r>
            <a:r>
              <a:rPr lang="en-US" baseline="0" dirty="0" smtClean="0"/>
              <a:t> questions, we may provide educational services that people don’t want.</a:t>
            </a:r>
            <a:endParaRPr lang="en-US" dirty="0"/>
          </a:p>
          <a:p>
            <a:endParaRPr lang="en-US" dirty="0"/>
          </a:p>
          <a:p>
            <a:r>
              <a:rPr lang="en-US" dirty="0"/>
              <a:t>The question is not going to be how do we make education more affordable rather it will be how can we cut our costs to match our competitor’s ability to offer an education </a:t>
            </a:r>
            <a:r>
              <a:rPr lang="en-US" dirty="0" smtClean="0"/>
              <a:t>at </a:t>
            </a:r>
            <a:r>
              <a:rPr lang="en-US" dirty="0"/>
              <a:t>lower price to students. </a:t>
            </a:r>
            <a:r>
              <a:rPr lang="en-US" dirty="0" smtClean="0"/>
              <a:t> We will price ourselves</a:t>
            </a:r>
            <a:r>
              <a:rPr lang="en-US" baseline="0" dirty="0" smtClean="0"/>
              <a:t> out of the market if we don’t understand what price our students are willing to pay</a:t>
            </a:r>
            <a:endParaRPr lang="en-US" dirty="0"/>
          </a:p>
          <a:p>
            <a:pPr eaLnBrk="1" hangingPunct="1"/>
            <a:endParaRPr lang="en-US" dirty="0" smtClean="0"/>
          </a:p>
          <a:p>
            <a:pPr eaLnBrk="1" hangingPunct="1"/>
            <a:r>
              <a:rPr lang="en-US" dirty="0" smtClean="0"/>
              <a:t>Are we meeting the needs of students who want to take</a:t>
            </a:r>
            <a:r>
              <a:rPr lang="en-US" baseline="0" dirty="0" smtClean="0"/>
              <a:t> courses online at their convenience? How about the adult student who wants to take a course on Friday night or Saturday? What markets are we loosing to Wheeling Jesuit, American Public University and the University of Charleston?  If we don’t know what how our students want to receive our services, they may go to another source, if they have not done so already.</a:t>
            </a:r>
          </a:p>
          <a:p>
            <a:pPr eaLnBrk="1" hangingPunct="1"/>
            <a:endParaRPr lang="en-US" baseline="0" dirty="0" smtClean="0"/>
          </a:p>
          <a:p>
            <a:pPr eaLnBrk="1" hangingPunct="1"/>
            <a:r>
              <a:rPr lang="en-US" baseline="0" dirty="0" smtClean="0"/>
              <a:t>How do we attract students to our campuses?  If you are expending most of your resources on college fairs, you are probably not making the most effective use of your marketing dollars. If we do not know which marketing strategy is more effective, we may be wasting money and loosing potential students </a:t>
            </a:r>
            <a:endParaRPr lang="en-US" dirty="0" smtClean="0"/>
          </a:p>
          <a:p>
            <a:pPr eaLnBrk="1" hangingPunct="1"/>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8800" eaLnBrk="0" hangingPunct="0">
              <a:defRPr>
                <a:solidFill>
                  <a:schemeClr val="tx1"/>
                </a:solidFill>
                <a:latin typeface="Arial" charset="0"/>
              </a:defRPr>
            </a:lvl1pPr>
            <a:lvl2pPr marL="716108" indent="-275427" defTabSz="928800" eaLnBrk="0" hangingPunct="0">
              <a:defRPr>
                <a:solidFill>
                  <a:schemeClr val="tx1"/>
                </a:solidFill>
                <a:latin typeface="Arial" charset="0"/>
              </a:defRPr>
            </a:lvl2pPr>
            <a:lvl3pPr marL="1101706" indent="-220341" defTabSz="928800" eaLnBrk="0" hangingPunct="0">
              <a:defRPr>
                <a:solidFill>
                  <a:schemeClr val="tx1"/>
                </a:solidFill>
                <a:latin typeface="Arial" charset="0"/>
              </a:defRPr>
            </a:lvl3pPr>
            <a:lvl4pPr marL="1542388" indent="-220341" defTabSz="928800" eaLnBrk="0" hangingPunct="0">
              <a:defRPr>
                <a:solidFill>
                  <a:schemeClr val="tx1"/>
                </a:solidFill>
                <a:latin typeface="Arial" charset="0"/>
              </a:defRPr>
            </a:lvl4pPr>
            <a:lvl5pPr marL="1983071" indent="-220341" defTabSz="928800" eaLnBrk="0" hangingPunct="0">
              <a:defRPr>
                <a:solidFill>
                  <a:schemeClr val="tx1"/>
                </a:solidFill>
                <a:latin typeface="Arial" charset="0"/>
              </a:defRPr>
            </a:lvl5pPr>
            <a:lvl6pPr marL="2423753" indent="-220341" defTabSz="928800" eaLnBrk="0" fontAlgn="base" hangingPunct="0">
              <a:spcBef>
                <a:spcPct val="0"/>
              </a:spcBef>
              <a:spcAft>
                <a:spcPct val="0"/>
              </a:spcAft>
              <a:defRPr>
                <a:solidFill>
                  <a:schemeClr val="tx1"/>
                </a:solidFill>
                <a:latin typeface="Arial" charset="0"/>
              </a:defRPr>
            </a:lvl6pPr>
            <a:lvl7pPr marL="2864435" indent="-220341" defTabSz="928800" eaLnBrk="0" fontAlgn="base" hangingPunct="0">
              <a:spcBef>
                <a:spcPct val="0"/>
              </a:spcBef>
              <a:spcAft>
                <a:spcPct val="0"/>
              </a:spcAft>
              <a:defRPr>
                <a:solidFill>
                  <a:schemeClr val="tx1"/>
                </a:solidFill>
                <a:latin typeface="Arial" charset="0"/>
              </a:defRPr>
            </a:lvl7pPr>
            <a:lvl8pPr marL="3305117" indent="-220341" defTabSz="928800" eaLnBrk="0" fontAlgn="base" hangingPunct="0">
              <a:spcBef>
                <a:spcPct val="0"/>
              </a:spcBef>
              <a:spcAft>
                <a:spcPct val="0"/>
              </a:spcAft>
              <a:defRPr>
                <a:solidFill>
                  <a:schemeClr val="tx1"/>
                </a:solidFill>
                <a:latin typeface="Arial" charset="0"/>
              </a:defRPr>
            </a:lvl8pPr>
            <a:lvl9pPr marL="3745800" indent="-220341" defTabSz="928800" eaLnBrk="0" fontAlgn="base" hangingPunct="0">
              <a:spcBef>
                <a:spcPct val="0"/>
              </a:spcBef>
              <a:spcAft>
                <a:spcPct val="0"/>
              </a:spcAft>
              <a:defRPr>
                <a:solidFill>
                  <a:schemeClr val="tx1"/>
                </a:solidFill>
                <a:latin typeface="Arial" charset="0"/>
              </a:defRPr>
            </a:lvl9pPr>
          </a:lstStyle>
          <a:p>
            <a:pPr eaLnBrk="1" hangingPunct="1"/>
            <a:fld id="{743213E7-EEC9-4A2B-AEC5-535078200AE4}" type="slidenum">
              <a:rPr lang="en-US" smtClean="0"/>
              <a:pPr eaLnBrk="1" hangingPunct="1"/>
              <a:t>5</a:t>
            </a:fld>
            <a:endParaRPr lang="en-US" dirty="0"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dirty="0" smtClean="0"/>
              <a:t>I Still</a:t>
            </a:r>
            <a:r>
              <a:rPr lang="en-US" baseline="0" dirty="0" smtClean="0"/>
              <a:t> like Jim Collin’s book Good To Great. These are several characteristics of high performing organizations that he identified </a:t>
            </a:r>
            <a:r>
              <a:rPr lang="en-US" dirty="0" smtClean="0"/>
              <a:t> </a:t>
            </a:r>
          </a:p>
          <a:p>
            <a:endParaRPr lang="en-US" dirty="0" smtClean="0"/>
          </a:p>
          <a:p>
            <a:r>
              <a:rPr lang="en-US" dirty="0" smtClean="0"/>
              <a:t>No </a:t>
            </a:r>
            <a:r>
              <a:rPr lang="en-US" dirty="0"/>
              <a:t>one is going to rescue you. Strong leaders recognize that  no one is going to rescue them and they take appropriate action. </a:t>
            </a:r>
          </a:p>
          <a:p>
            <a:r>
              <a:rPr lang="en-US" dirty="0"/>
              <a:t>Strong leaders surround themselves with talented people. From these talented people they gather information regarding the health of their institution. </a:t>
            </a:r>
            <a:r>
              <a:rPr lang="en-US" dirty="0" smtClean="0"/>
              <a:t>They</a:t>
            </a:r>
            <a:r>
              <a:rPr lang="en-US" baseline="0" dirty="0" smtClean="0"/>
              <a:t> are aware of risks. </a:t>
            </a:r>
            <a:r>
              <a:rPr lang="en-US" dirty="0" smtClean="0"/>
              <a:t>Often </a:t>
            </a:r>
            <a:r>
              <a:rPr lang="en-US" dirty="0"/>
              <a:t>this information is </a:t>
            </a:r>
            <a:r>
              <a:rPr lang="en-US" dirty="0" smtClean="0"/>
              <a:t>negative for higher</a:t>
            </a:r>
            <a:r>
              <a:rPr lang="en-US" baseline="0" dirty="0" smtClean="0"/>
              <a:t> education</a:t>
            </a:r>
            <a:r>
              <a:rPr lang="en-US" dirty="0" smtClean="0"/>
              <a:t>, </a:t>
            </a:r>
            <a:r>
              <a:rPr lang="en-US" dirty="0"/>
              <a:t>particularly in West Virginia. But good organizations don’t retreat from or hide bad news. </a:t>
            </a:r>
            <a:r>
              <a:rPr lang="en-US" dirty="0" smtClean="0"/>
              <a:t>It is not</a:t>
            </a:r>
            <a:r>
              <a:rPr lang="en-US" baseline="0" dirty="0" smtClean="0"/>
              <a:t> a good sign if your leadership is claiming that other institutions are having similar difficulties or if your institution dismisses outside reports and reviews or if you are not hearing about struggling to balance the budget. You should be loosing the same amount of sleep as your campus leadership is loosing. And they are loosing sleep. Strong organizations</a:t>
            </a:r>
            <a:r>
              <a:rPr lang="en-US" dirty="0" smtClean="0"/>
              <a:t> </a:t>
            </a:r>
            <a:r>
              <a:rPr lang="en-US" dirty="0"/>
              <a:t>confront their challenges while maintaining faith. </a:t>
            </a:r>
            <a:r>
              <a:rPr lang="en-US" dirty="0" smtClean="0"/>
              <a:t>AS Commissioner Eddy mentioned, confronting </a:t>
            </a:r>
            <a:r>
              <a:rPr lang="en-US" dirty="0"/>
              <a:t>brutal facts means that we can’t have sacred cows</a:t>
            </a:r>
            <a:r>
              <a:rPr lang="en-US" dirty="0" smtClean="0"/>
              <a:t>.</a:t>
            </a:r>
          </a:p>
          <a:p>
            <a:endParaRPr lang="en-US" dirty="0" smtClean="0"/>
          </a:p>
          <a:p>
            <a:r>
              <a:rPr lang="en-US" dirty="0" smtClean="0"/>
              <a:t> Strong</a:t>
            </a:r>
            <a:r>
              <a:rPr lang="en-US" baseline="0" dirty="0" smtClean="0"/>
              <a:t> institutions</a:t>
            </a:r>
            <a:r>
              <a:rPr lang="en-US" dirty="0" smtClean="0"/>
              <a:t> </a:t>
            </a:r>
            <a:r>
              <a:rPr lang="en-US" dirty="0"/>
              <a:t>have the discipline to stay focused on the needs of their capital providers and </a:t>
            </a:r>
            <a:r>
              <a:rPr lang="en-US" dirty="0" smtClean="0"/>
              <a:t>students. </a:t>
            </a: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We must stay abreast of technological changes and embrace them. This is a major</a:t>
            </a:r>
            <a:r>
              <a:rPr lang="en-US" baseline="0" dirty="0" smtClean="0"/>
              <a:t> risk factor for higher Education. </a:t>
            </a:r>
            <a:r>
              <a:rPr lang="en-US" dirty="0" smtClean="0"/>
              <a:t>We don’t want to be the record stores of this century</a:t>
            </a:r>
          </a:p>
          <a:p>
            <a:endParaRPr lang="en-US" dirty="0"/>
          </a:p>
          <a:p>
            <a:endParaRPr lang="en-US" dirty="0"/>
          </a:p>
          <a:p>
            <a:endParaRPr lang="en-US" dirty="0"/>
          </a:p>
          <a:p>
            <a:endParaRPr lang="en-US" dirty="0"/>
          </a:p>
          <a:p>
            <a:endParaRPr lang="en-US" dirty="0"/>
          </a:p>
          <a:p>
            <a:endParaRPr lang="en-US" dirty="0"/>
          </a:p>
          <a:p>
            <a:r>
              <a:rPr lang="en-US" dirty="0"/>
              <a:t>Higher Education can be delivered through multiple channels</a:t>
            </a:r>
          </a:p>
          <a:p>
            <a:pPr eaLnBrk="1" hangingPunct="1"/>
            <a:endParaRPr lang="en-US" dirty="0" smtClean="0"/>
          </a:p>
          <a:p>
            <a:pPr eaLnBrk="1" hangingPunct="1"/>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8800" eaLnBrk="0" hangingPunct="0">
              <a:defRPr>
                <a:solidFill>
                  <a:schemeClr val="tx1"/>
                </a:solidFill>
                <a:latin typeface="Arial" charset="0"/>
              </a:defRPr>
            </a:lvl1pPr>
            <a:lvl2pPr marL="716108" indent="-275427" defTabSz="928800" eaLnBrk="0" hangingPunct="0">
              <a:defRPr>
                <a:solidFill>
                  <a:schemeClr val="tx1"/>
                </a:solidFill>
                <a:latin typeface="Arial" charset="0"/>
              </a:defRPr>
            </a:lvl2pPr>
            <a:lvl3pPr marL="1101706" indent="-220341" defTabSz="928800" eaLnBrk="0" hangingPunct="0">
              <a:defRPr>
                <a:solidFill>
                  <a:schemeClr val="tx1"/>
                </a:solidFill>
                <a:latin typeface="Arial" charset="0"/>
              </a:defRPr>
            </a:lvl3pPr>
            <a:lvl4pPr marL="1542388" indent="-220341" defTabSz="928800" eaLnBrk="0" hangingPunct="0">
              <a:defRPr>
                <a:solidFill>
                  <a:schemeClr val="tx1"/>
                </a:solidFill>
                <a:latin typeface="Arial" charset="0"/>
              </a:defRPr>
            </a:lvl4pPr>
            <a:lvl5pPr marL="1983071" indent="-220341" defTabSz="928800" eaLnBrk="0" hangingPunct="0">
              <a:defRPr>
                <a:solidFill>
                  <a:schemeClr val="tx1"/>
                </a:solidFill>
                <a:latin typeface="Arial" charset="0"/>
              </a:defRPr>
            </a:lvl5pPr>
            <a:lvl6pPr marL="2423753" indent="-220341" defTabSz="928800" eaLnBrk="0" fontAlgn="base" hangingPunct="0">
              <a:spcBef>
                <a:spcPct val="0"/>
              </a:spcBef>
              <a:spcAft>
                <a:spcPct val="0"/>
              </a:spcAft>
              <a:defRPr>
                <a:solidFill>
                  <a:schemeClr val="tx1"/>
                </a:solidFill>
                <a:latin typeface="Arial" charset="0"/>
              </a:defRPr>
            </a:lvl6pPr>
            <a:lvl7pPr marL="2864435" indent="-220341" defTabSz="928800" eaLnBrk="0" fontAlgn="base" hangingPunct="0">
              <a:spcBef>
                <a:spcPct val="0"/>
              </a:spcBef>
              <a:spcAft>
                <a:spcPct val="0"/>
              </a:spcAft>
              <a:defRPr>
                <a:solidFill>
                  <a:schemeClr val="tx1"/>
                </a:solidFill>
                <a:latin typeface="Arial" charset="0"/>
              </a:defRPr>
            </a:lvl7pPr>
            <a:lvl8pPr marL="3305117" indent="-220341" defTabSz="928800" eaLnBrk="0" fontAlgn="base" hangingPunct="0">
              <a:spcBef>
                <a:spcPct val="0"/>
              </a:spcBef>
              <a:spcAft>
                <a:spcPct val="0"/>
              </a:spcAft>
              <a:defRPr>
                <a:solidFill>
                  <a:schemeClr val="tx1"/>
                </a:solidFill>
                <a:latin typeface="Arial" charset="0"/>
              </a:defRPr>
            </a:lvl8pPr>
            <a:lvl9pPr marL="3745800" indent="-220341" defTabSz="928800" eaLnBrk="0" fontAlgn="base" hangingPunct="0">
              <a:spcBef>
                <a:spcPct val="0"/>
              </a:spcBef>
              <a:spcAft>
                <a:spcPct val="0"/>
              </a:spcAft>
              <a:defRPr>
                <a:solidFill>
                  <a:schemeClr val="tx1"/>
                </a:solidFill>
                <a:latin typeface="Arial" charset="0"/>
              </a:defRPr>
            </a:lvl9pPr>
          </a:lstStyle>
          <a:p>
            <a:pPr eaLnBrk="1" hangingPunct="1"/>
            <a:fld id="{743213E7-EEC9-4A2B-AEC5-535078200AE4}" type="slidenum">
              <a:rPr lang="en-US" smtClean="0"/>
              <a:pPr eaLnBrk="1" hangingPunct="1"/>
              <a:t>6</a:t>
            </a:fld>
            <a:endParaRPr lang="en-US" dirty="0"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dirty="0"/>
              <a:t>  What is the utilization rate for your classrooms?  I suspect that for the most part we don’t fully utilize our </a:t>
            </a:r>
            <a:r>
              <a:rPr lang="en-US" dirty="0" smtClean="0"/>
              <a:t>space. </a:t>
            </a:r>
            <a:endParaRPr lang="en-US" dirty="0"/>
          </a:p>
          <a:p>
            <a:endParaRPr lang="en-US" dirty="0"/>
          </a:p>
          <a:p>
            <a:r>
              <a:rPr lang="en-US" dirty="0"/>
              <a:t>  How many  students are in each class on average?  10, 15, 20?  </a:t>
            </a:r>
            <a:endParaRPr lang="en-US" dirty="0" smtClean="0"/>
          </a:p>
          <a:p>
            <a:r>
              <a:rPr lang="en-US" dirty="0" smtClean="0"/>
              <a:t>I believ</a:t>
            </a:r>
            <a:r>
              <a:rPr lang="en-US" baseline="0" dirty="0" smtClean="0"/>
              <a:t>e that physical capacity and production capacity can be described as sacred cows. To address these capacity issues, we must enter the shared governance realm. Shared governance requires an expanded data gathering and communication. It is not easy and it carries its own set of risks. Dealing capacity issues has the greatest potential for significant gains in efficiencies   </a:t>
            </a:r>
            <a:endParaRPr lang="en-US" dirty="0" smtClean="0"/>
          </a:p>
          <a:p>
            <a:endParaRPr lang="en-US" dirty="0"/>
          </a:p>
          <a:p>
            <a:r>
              <a:rPr lang="en-US" dirty="0"/>
              <a:t>  What is your salary structure?  Does it allow you to hire the most productive employees</a:t>
            </a:r>
            <a:r>
              <a:rPr lang="en-US" dirty="0" smtClean="0"/>
              <a:t>?. Sometimes you</a:t>
            </a:r>
            <a:r>
              <a:rPr lang="en-US" baseline="0" dirty="0" smtClean="0"/>
              <a:t> can be more efficient if you can attract better employees. </a:t>
            </a:r>
            <a:endParaRPr lang="en-US" dirty="0"/>
          </a:p>
          <a:p>
            <a:endParaRPr lang="en-US" dirty="0"/>
          </a:p>
          <a:p>
            <a:r>
              <a:rPr lang="en-US" dirty="0"/>
              <a:t>  We talk a lot about cost reductions in higher education, but if we are not addressing these three metrics, we are not dealing with the most significant cost drivers. The most important person on your campus as far as efficiency is concerned is the person who assigns new course sections during registration.</a:t>
            </a:r>
          </a:p>
          <a:p>
            <a:endParaRPr lang="en-US" dirty="0"/>
          </a:p>
          <a:p>
            <a:r>
              <a:rPr lang="en-US" dirty="0"/>
              <a:t>We are working at the commission to provide these data metrics. We have engaged Sightlines to determine our facilities condition and capacity and are working with another firm to provide production capacity information. </a:t>
            </a:r>
          </a:p>
          <a:p>
            <a:endParaRPr lang="en-US" dirty="0"/>
          </a:p>
          <a:p>
            <a:r>
              <a:rPr lang="en-US" dirty="0" smtClean="0"/>
              <a:t> </a:t>
            </a:r>
            <a:endParaRPr lang="en-US" dirty="0"/>
          </a:p>
          <a:p>
            <a:endParaRPr lang="en-US" dirty="0"/>
          </a:p>
          <a:p>
            <a:endParaRPr lang="en-US" dirty="0"/>
          </a:p>
          <a:p>
            <a:endParaRPr lang="en-US" dirty="0"/>
          </a:p>
          <a:p>
            <a:endParaRPr lang="en-US" dirty="0"/>
          </a:p>
          <a:p>
            <a:pPr eaLnBrk="1" hangingPunct="1"/>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8800" eaLnBrk="0" hangingPunct="0">
              <a:defRPr>
                <a:solidFill>
                  <a:schemeClr val="tx1"/>
                </a:solidFill>
                <a:latin typeface="Arial" charset="0"/>
              </a:defRPr>
            </a:lvl1pPr>
            <a:lvl2pPr marL="716108" indent="-275427" defTabSz="928800" eaLnBrk="0" hangingPunct="0">
              <a:defRPr>
                <a:solidFill>
                  <a:schemeClr val="tx1"/>
                </a:solidFill>
                <a:latin typeface="Arial" charset="0"/>
              </a:defRPr>
            </a:lvl2pPr>
            <a:lvl3pPr marL="1101706" indent="-220341" defTabSz="928800" eaLnBrk="0" hangingPunct="0">
              <a:defRPr>
                <a:solidFill>
                  <a:schemeClr val="tx1"/>
                </a:solidFill>
                <a:latin typeface="Arial" charset="0"/>
              </a:defRPr>
            </a:lvl3pPr>
            <a:lvl4pPr marL="1542388" indent="-220341" defTabSz="928800" eaLnBrk="0" hangingPunct="0">
              <a:defRPr>
                <a:solidFill>
                  <a:schemeClr val="tx1"/>
                </a:solidFill>
                <a:latin typeface="Arial" charset="0"/>
              </a:defRPr>
            </a:lvl4pPr>
            <a:lvl5pPr marL="1983071" indent="-220341" defTabSz="928800" eaLnBrk="0" hangingPunct="0">
              <a:defRPr>
                <a:solidFill>
                  <a:schemeClr val="tx1"/>
                </a:solidFill>
                <a:latin typeface="Arial" charset="0"/>
              </a:defRPr>
            </a:lvl5pPr>
            <a:lvl6pPr marL="2423753" indent="-220341" defTabSz="928800" eaLnBrk="0" fontAlgn="base" hangingPunct="0">
              <a:spcBef>
                <a:spcPct val="0"/>
              </a:spcBef>
              <a:spcAft>
                <a:spcPct val="0"/>
              </a:spcAft>
              <a:defRPr>
                <a:solidFill>
                  <a:schemeClr val="tx1"/>
                </a:solidFill>
                <a:latin typeface="Arial" charset="0"/>
              </a:defRPr>
            </a:lvl6pPr>
            <a:lvl7pPr marL="2864435" indent="-220341" defTabSz="928800" eaLnBrk="0" fontAlgn="base" hangingPunct="0">
              <a:spcBef>
                <a:spcPct val="0"/>
              </a:spcBef>
              <a:spcAft>
                <a:spcPct val="0"/>
              </a:spcAft>
              <a:defRPr>
                <a:solidFill>
                  <a:schemeClr val="tx1"/>
                </a:solidFill>
                <a:latin typeface="Arial" charset="0"/>
              </a:defRPr>
            </a:lvl7pPr>
            <a:lvl8pPr marL="3305117" indent="-220341" defTabSz="928800" eaLnBrk="0" fontAlgn="base" hangingPunct="0">
              <a:spcBef>
                <a:spcPct val="0"/>
              </a:spcBef>
              <a:spcAft>
                <a:spcPct val="0"/>
              </a:spcAft>
              <a:defRPr>
                <a:solidFill>
                  <a:schemeClr val="tx1"/>
                </a:solidFill>
                <a:latin typeface="Arial" charset="0"/>
              </a:defRPr>
            </a:lvl8pPr>
            <a:lvl9pPr marL="3745800" indent="-220341" defTabSz="928800" eaLnBrk="0" fontAlgn="base" hangingPunct="0">
              <a:spcBef>
                <a:spcPct val="0"/>
              </a:spcBef>
              <a:spcAft>
                <a:spcPct val="0"/>
              </a:spcAft>
              <a:defRPr>
                <a:solidFill>
                  <a:schemeClr val="tx1"/>
                </a:solidFill>
                <a:latin typeface="Arial" charset="0"/>
              </a:defRPr>
            </a:lvl9pPr>
          </a:lstStyle>
          <a:p>
            <a:pPr eaLnBrk="1" hangingPunct="1"/>
            <a:fld id="{743213E7-EEC9-4A2B-AEC5-535078200AE4}" type="slidenum">
              <a:rPr lang="en-US" smtClean="0"/>
              <a:pPr eaLnBrk="1" hangingPunct="1"/>
              <a:t>7</a:t>
            </a:fld>
            <a:endParaRPr lang="en-US" dirty="0"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dirty="0"/>
              <a:t> </a:t>
            </a:r>
            <a:r>
              <a:rPr lang="en-US" dirty="0" smtClean="0"/>
              <a:t>We need to align our efforts. </a:t>
            </a:r>
            <a:r>
              <a:rPr lang="en-US" baseline="0" dirty="0" smtClean="0"/>
              <a:t>Faculty and staff, Presidents, governing boards, the HEPC, the Governor and the legislature will need to work together to ensure financial sustainability for institutions. If we want the support of the Governor and the Legislature, we need to address their needs. Hoping that the governor and legislature will solve our problems is not a good strategy. We need to communicate with them effectively to gain their support. </a:t>
            </a:r>
          </a:p>
          <a:p>
            <a:endParaRPr lang="en-US" baseline="0" dirty="0" smtClean="0"/>
          </a:p>
          <a:p>
            <a:r>
              <a:rPr lang="en-US" dirty="0" smtClean="0"/>
              <a:t>The easy way to solve financial problems is to increase revenues. We may be able to expand enrollments through online offerings or by attracting</a:t>
            </a:r>
            <a:r>
              <a:rPr lang="en-US" baseline="0" dirty="0" smtClean="0"/>
              <a:t> foreign students. These may or may not be good ideas. The point is that we need to look for ways to increase revenues if opportunities are available. </a:t>
            </a:r>
          </a:p>
          <a:p>
            <a:endParaRPr lang="en-US" baseline="0" dirty="0" smtClean="0"/>
          </a:p>
          <a:p>
            <a:r>
              <a:rPr lang="en-US" dirty="0" smtClean="0"/>
              <a:t>Because the hard way is to reduce costs. These are several strategies that have been successfully</a:t>
            </a:r>
            <a:r>
              <a:rPr lang="en-US" baseline="0" dirty="0" smtClean="0"/>
              <a:t> employed by other states. The California University System is employing these strategies in light of major budget cuts. The University of Texas system and the University of North Texas System are implementing shared services strategies. </a:t>
            </a:r>
          </a:p>
          <a:p>
            <a:endParaRPr lang="en-US" baseline="0" dirty="0" smtClean="0"/>
          </a:p>
          <a:p>
            <a:r>
              <a:rPr lang="en-US" baseline="0" dirty="0" smtClean="0"/>
              <a:t>We can’t do any of this with our eyes closed. We must be aware of our risks and problems and we need to meet them head on.</a:t>
            </a:r>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C8A6BF-1582-425D-B5A8-5580C538DABE}" type="datetimeFigureOut">
              <a:rPr lang="en-US" smtClean="0"/>
              <a:pPr/>
              <a:t>7/30/2014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F27992-5D02-4BDA-B8E6-BC7E5541667F}" type="slidenum">
              <a:rPr lang="en-US" smtClean="0"/>
              <a:pPr/>
              <a:t>‹#›</a:t>
            </a:fld>
            <a:endParaRPr lang="en-US" dirty="0"/>
          </a:p>
        </p:txBody>
      </p:sp>
    </p:spTree>
    <p:extLst>
      <p:ext uri="{BB962C8B-B14F-4D97-AF65-F5344CB8AC3E}">
        <p14:creationId xmlns:p14="http://schemas.microsoft.com/office/powerpoint/2010/main" xmlns="" val="18481226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C8A6BF-1582-425D-B5A8-5580C538DABE}" type="datetimeFigureOut">
              <a:rPr lang="en-US" smtClean="0"/>
              <a:pPr/>
              <a:t>7/30/2014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F27992-5D02-4BDA-B8E6-BC7E5541667F}" type="slidenum">
              <a:rPr lang="en-US" smtClean="0"/>
              <a:pPr/>
              <a:t>‹#›</a:t>
            </a:fld>
            <a:endParaRPr lang="en-US" dirty="0"/>
          </a:p>
        </p:txBody>
      </p:sp>
    </p:spTree>
    <p:extLst>
      <p:ext uri="{BB962C8B-B14F-4D97-AF65-F5344CB8AC3E}">
        <p14:creationId xmlns:p14="http://schemas.microsoft.com/office/powerpoint/2010/main" xmlns="" val="6084821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C8A6BF-1582-425D-B5A8-5580C538DABE}" type="datetimeFigureOut">
              <a:rPr lang="en-US" smtClean="0"/>
              <a:pPr/>
              <a:t>7/30/2014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F27992-5D02-4BDA-B8E6-BC7E5541667F}" type="slidenum">
              <a:rPr lang="en-US" smtClean="0"/>
              <a:pPr/>
              <a:t>‹#›</a:t>
            </a:fld>
            <a:endParaRPr lang="en-US" dirty="0"/>
          </a:p>
        </p:txBody>
      </p:sp>
    </p:spTree>
    <p:extLst>
      <p:ext uri="{BB962C8B-B14F-4D97-AF65-F5344CB8AC3E}">
        <p14:creationId xmlns:p14="http://schemas.microsoft.com/office/powerpoint/2010/main" xmlns="" val="1714275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C8A6BF-1582-425D-B5A8-5580C538DABE}" type="datetimeFigureOut">
              <a:rPr lang="en-US" smtClean="0"/>
              <a:pPr/>
              <a:t>7/30/2014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F27992-5D02-4BDA-B8E6-BC7E5541667F}" type="slidenum">
              <a:rPr lang="en-US" smtClean="0"/>
              <a:pPr/>
              <a:t>‹#›</a:t>
            </a:fld>
            <a:endParaRPr lang="en-US" dirty="0"/>
          </a:p>
        </p:txBody>
      </p:sp>
    </p:spTree>
    <p:extLst>
      <p:ext uri="{BB962C8B-B14F-4D97-AF65-F5344CB8AC3E}">
        <p14:creationId xmlns:p14="http://schemas.microsoft.com/office/powerpoint/2010/main" xmlns="" val="28774124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C8A6BF-1582-425D-B5A8-5580C538DABE}" type="datetimeFigureOut">
              <a:rPr lang="en-US" smtClean="0"/>
              <a:pPr/>
              <a:t>7/30/2014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F27992-5D02-4BDA-B8E6-BC7E5541667F}" type="slidenum">
              <a:rPr lang="en-US" smtClean="0"/>
              <a:pPr/>
              <a:t>‹#›</a:t>
            </a:fld>
            <a:endParaRPr lang="en-US" dirty="0"/>
          </a:p>
        </p:txBody>
      </p:sp>
    </p:spTree>
    <p:extLst>
      <p:ext uri="{BB962C8B-B14F-4D97-AF65-F5344CB8AC3E}">
        <p14:creationId xmlns:p14="http://schemas.microsoft.com/office/powerpoint/2010/main" xmlns="" val="40782671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C8A6BF-1582-425D-B5A8-5580C538DABE}" type="datetimeFigureOut">
              <a:rPr lang="en-US" smtClean="0"/>
              <a:pPr/>
              <a:t>7/30/2014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F27992-5D02-4BDA-B8E6-BC7E5541667F}" type="slidenum">
              <a:rPr lang="en-US" smtClean="0"/>
              <a:pPr/>
              <a:t>‹#›</a:t>
            </a:fld>
            <a:endParaRPr lang="en-US" dirty="0"/>
          </a:p>
        </p:txBody>
      </p:sp>
    </p:spTree>
    <p:extLst>
      <p:ext uri="{BB962C8B-B14F-4D97-AF65-F5344CB8AC3E}">
        <p14:creationId xmlns:p14="http://schemas.microsoft.com/office/powerpoint/2010/main" xmlns="" val="41172866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C8A6BF-1582-425D-B5A8-5580C538DABE}" type="datetimeFigureOut">
              <a:rPr lang="en-US" smtClean="0"/>
              <a:pPr/>
              <a:t>7/30/2014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F27992-5D02-4BDA-B8E6-BC7E5541667F}" type="slidenum">
              <a:rPr lang="en-US" smtClean="0"/>
              <a:pPr/>
              <a:t>‹#›</a:t>
            </a:fld>
            <a:endParaRPr lang="en-US" dirty="0"/>
          </a:p>
        </p:txBody>
      </p:sp>
    </p:spTree>
    <p:extLst>
      <p:ext uri="{BB962C8B-B14F-4D97-AF65-F5344CB8AC3E}">
        <p14:creationId xmlns:p14="http://schemas.microsoft.com/office/powerpoint/2010/main" xmlns="" val="2118957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C8A6BF-1582-425D-B5A8-5580C538DABE}" type="datetimeFigureOut">
              <a:rPr lang="en-US" smtClean="0"/>
              <a:pPr/>
              <a:t>7/30/2014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F27992-5D02-4BDA-B8E6-BC7E5541667F}" type="slidenum">
              <a:rPr lang="en-US" smtClean="0"/>
              <a:pPr/>
              <a:t>‹#›</a:t>
            </a:fld>
            <a:endParaRPr lang="en-US" dirty="0"/>
          </a:p>
        </p:txBody>
      </p:sp>
    </p:spTree>
    <p:extLst>
      <p:ext uri="{BB962C8B-B14F-4D97-AF65-F5344CB8AC3E}">
        <p14:creationId xmlns:p14="http://schemas.microsoft.com/office/powerpoint/2010/main" xmlns="" val="40074236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C8A6BF-1582-425D-B5A8-5580C538DABE}" type="datetimeFigureOut">
              <a:rPr lang="en-US" smtClean="0"/>
              <a:pPr/>
              <a:t>7/30/2014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F27992-5D02-4BDA-B8E6-BC7E5541667F}" type="slidenum">
              <a:rPr lang="en-US" smtClean="0"/>
              <a:pPr/>
              <a:t>‹#›</a:t>
            </a:fld>
            <a:endParaRPr lang="en-US" dirty="0"/>
          </a:p>
        </p:txBody>
      </p:sp>
    </p:spTree>
    <p:extLst>
      <p:ext uri="{BB962C8B-B14F-4D97-AF65-F5344CB8AC3E}">
        <p14:creationId xmlns:p14="http://schemas.microsoft.com/office/powerpoint/2010/main" xmlns="" val="41264397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C8A6BF-1582-425D-B5A8-5580C538DABE}" type="datetimeFigureOut">
              <a:rPr lang="en-US" smtClean="0"/>
              <a:pPr/>
              <a:t>7/30/2014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F27992-5D02-4BDA-B8E6-BC7E5541667F}" type="slidenum">
              <a:rPr lang="en-US" smtClean="0"/>
              <a:pPr/>
              <a:t>‹#›</a:t>
            </a:fld>
            <a:endParaRPr lang="en-US" dirty="0"/>
          </a:p>
        </p:txBody>
      </p:sp>
    </p:spTree>
    <p:extLst>
      <p:ext uri="{BB962C8B-B14F-4D97-AF65-F5344CB8AC3E}">
        <p14:creationId xmlns:p14="http://schemas.microsoft.com/office/powerpoint/2010/main" xmlns="" val="20697645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C8A6BF-1582-425D-B5A8-5580C538DABE}" type="datetimeFigureOut">
              <a:rPr lang="en-US" smtClean="0"/>
              <a:pPr/>
              <a:t>7/30/2014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F27992-5D02-4BDA-B8E6-BC7E5541667F}" type="slidenum">
              <a:rPr lang="en-US" smtClean="0"/>
              <a:pPr/>
              <a:t>‹#›</a:t>
            </a:fld>
            <a:endParaRPr lang="en-US" dirty="0"/>
          </a:p>
        </p:txBody>
      </p:sp>
    </p:spTree>
    <p:extLst>
      <p:ext uri="{BB962C8B-B14F-4D97-AF65-F5344CB8AC3E}">
        <p14:creationId xmlns:p14="http://schemas.microsoft.com/office/powerpoint/2010/main" xmlns="" val="29423807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C8A6BF-1582-425D-B5A8-5580C538DABE}" type="datetimeFigureOut">
              <a:rPr lang="en-US" smtClean="0"/>
              <a:pPr/>
              <a:t>7/30/2014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F27992-5D02-4BDA-B8E6-BC7E5541667F}" type="slidenum">
              <a:rPr lang="en-US" smtClean="0"/>
              <a:pPr/>
              <a:t>‹#›</a:t>
            </a:fld>
            <a:endParaRPr lang="en-US" dirty="0"/>
          </a:p>
        </p:txBody>
      </p:sp>
    </p:spTree>
    <p:extLst>
      <p:ext uri="{BB962C8B-B14F-4D97-AF65-F5344CB8AC3E}">
        <p14:creationId xmlns:p14="http://schemas.microsoft.com/office/powerpoint/2010/main" xmlns="" val="24633629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8" name="Picture 4" descr="New HEPC Seal Logo"/>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8153400" y="6248400"/>
            <a:ext cx="503238" cy="5048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nvGrpSpPr>
          <p:cNvPr id="6149" name="Group 5"/>
          <p:cNvGrpSpPr>
            <a:grpSpLocks/>
          </p:cNvGrpSpPr>
          <p:nvPr/>
        </p:nvGrpSpPr>
        <p:grpSpPr bwMode="auto">
          <a:xfrm>
            <a:off x="0" y="0"/>
            <a:ext cx="9144000" cy="6872288"/>
            <a:chOff x="0" y="0"/>
            <a:chExt cx="5760" cy="4329"/>
          </a:xfrm>
        </p:grpSpPr>
        <p:sp>
          <p:nvSpPr>
            <p:cNvPr id="6150" name="Rectangle 6"/>
            <p:cNvSpPr>
              <a:spLocks noChangeArrowheads="1"/>
            </p:cNvSpPr>
            <p:nvPr/>
          </p:nvSpPr>
          <p:spPr bwMode="auto">
            <a:xfrm>
              <a:off x="5568" y="0"/>
              <a:ext cx="192" cy="4329"/>
            </a:xfrm>
            <a:prstGeom prst="rect">
              <a:avLst/>
            </a:prstGeom>
            <a:solidFill>
              <a:srgbClr val="B06000"/>
            </a:solidFill>
            <a:ln w="9525">
              <a:solidFill>
                <a:srgbClr val="CE6500"/>
              </a:solidFill>
              <a:miter lim="800000"/>
              <a:headEnd/>
              <a:tailEnd/>
            </a:ln>
          </p:spPr>
          <p:txBody>
            <a:bodyPr wrap="none" anchor="ctr"/>
            <a:lstStyle/>
            <a:p>
              <a:endParaRPr lang="en-US" dirty="0"/>
            </a:p>
          </p:txBody>
        </p:sp>
        <p:sp>
          <p:nvSpPr>
            <p:cNvPr id="6151" name="Line 7"/>
            <p:cNvSpPr>
              <a:spLocks noChangeShapeType="1"/>
            </p:cNvSpPr>
            <p:nvPr/>
          </p:nvSpPr>
          <p:spPr bwMode="auto">
            <a:xfrm>
              <a:off x="5529" y="0"/>
              <a:ext cx="0" cy="4320"/>
            </a:xfrm>
            <a:prstGeom prst="line">
              <a:avLst/>
            </a:prstGeom>
            <a:noFill/>
            <a:ln w="38100">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dirty="0"/>
            </a:p>
          </p:txBody>
        </p:sp>
        <p:sp>
          <p:nvSpPr>
            <p:cNvPr id="6152" name="Text Box 8"/>
            <p:cNvSpPr txBox="1">
              <a:spLocks noChangeArrowheads="1"/>
            </p:cNvSpPr>
            <p:nvPr/>
          </p:nvSpPr>
          <p:spPr bwMode="auto">
            <a:xfrm>
              <a:off x="0" y="4089"/>
              <a:ext cx="3696" cy="1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400" b="1" i="1" dirty="0">
                  <a:solidFill>
                    <a:srgbClr val="B06000"/>
                  </a:solidFill>
                  <a:latin typeface="Times New Roman" pitchFamily="18" charset="0"/>
                </a:rPr>
                <a:t>West Virginia Higher Education Policy Commission</a:t>
              </a:r>
            </a:p>
          </p:txBody>
        </p:sp>
      </p:grpSp>
      <p:sp>
        <p:nvSpPr>
          <p:cNvPr id="2" name="Title 1"/>
          <p:cNvSpPr>
            <a:spLocks noGrp="1"/>
          </p:cNvSpPr>
          <p:nvPr>
            <p:ph type="ctrTitle"/>
          </p:nvPr>
        </p:nvSpPr>
        <p:spPr>
          <a:xfrm>
            <a:off x="643377" y="762000"/>
            <a:ext cx="7772400" cy="3124200"/>
          </a:xfrm>
        </p:spPr>
        <p:txBody>
          <a:bodyPr>
            <a:noAutofit/>
          </a:bodyPr>
          <a:lstStyle/>
          <a:p>
            <a:r>
              <a:rPr lang="en-US" sz="6600" dirty="0" smtClean="0"/>
              <a:t>Building a Better Business Model</a:t>
            </a:r>
            <a:r>
              <a:rPr lang="en-US" sz="6600" dirty="0"/>
              <a:t/>
            </a:r>
            <a:br>
              <a:rPr lang="en-US" sz="6600" dirty="0"/>
            </a:br>
            <a:r>
              <a:rPr lang="en-US" sz="3600" i="1" dirty="0" smtClean="0"/>
              <a:t>From Risk Aware to Financially Sustainable</a:t>
            </a:r>
            <a:endParaRPr lang="en-US" sz="6600" i="1" dirty="0"/>
          </a:p>
        </p:txBody>
      </p:sp>
      <p:sp>
        <p:nvSpPr>
          <p:cNvPr id="3" name="Subtitle 2"/>
          <p:cNvSpPr>
            <a:spLocks noGrp="1"/>
          </p:cNvSpPr>
          <p:nvPr>
            <p:ph type="subTitle" idx="1"/>
          </p:nvPr>
        </p:nvSpPr>
        <p:spPr/>
        <p:txBody>
          <a:bodyPr>
            <a:normAutofit/>
          </a:bodyPr>
          <a:lstStyle/>
          <a:p>
            <a:endParaRPr lang="en-US" sz="2000" dirty="0" smtClean="0"/>
          </a:p>
          <a:p>
            <a:r>
              <a:rPr lang="en-US" sz="2000" dirty="0" smtClean="0"/>
              <a:t>Higher Education Policy Commission</a:t>
            </a:r>
          </a:p>
          <a:p>
            <a:r>
              <a:rPr lang="en-US" sz="2000" dirty="0" smtClean="0"/>
              <a:t> Board of Governor’s Summit</a:t>
            </a:r>
          </a:p>
          <a:p>
            <a:r>
              <a:rPr lang="en-US" sz="2000" dirty="0" smtClean="0"/>
              <a:t>August 2014</a:t>
            </a:r>
            <a:endParaRPr lang="en-US" sz="2000" dirty="0"/>
          </a:p>
        </p:txBody>
      </p:sp>
    </p:spTree>
    <p:extLst>
      <p:ext uri="{BB962C8B-B14F-4D97-AF65-F5344CB8AC3E}">
        <p14:creationId xmlns:p14="http://schemas.microsoft.com/office/powerpoint/2010/main" xmlns="" val="326325859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381000" y="1143000"/>
            <a:ext cx="7924800" cy="461664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marL="1257300" lvl="2" indent="-342900" algn="just" eaLnBrk="0" hangingPunct="0">
              <a:spcBef>
                <a:spcPct val="25000"/>
              </a:spcBef>
              <a:buClr>
                <a:srgbClr val="B06000"/>
              </a:buClr>
              <a:buFontTx/>
              <a:buChar char="•"/>
            </a:pPr>
            <a:r>
              <a:rPr lang="en-US" sz="2400" dirty="0" smtClean="0">
                <a:latin typeface="Times New Roman" pitchFamily="18" charset="0"/>
              </a:rPr>
              <a:t>Reduced state support.</a:t>
            </a:r>
          </a:p>
          <a:p>
            <a:pPr marL="1257300" lvl="2" indent="-342900" algn="just" eaLnBrk="0" hangingPunct="0">
              <a:spcBef>
                <a:spcPct val="25000"/>
              </a:spcBef>
              <a:buClr>
                <a:srgbClr val="B06000"/>
              </a:buClr>
              <a:buFontTx/>
              <a:buChar char="•"/>
            </a:pPr>
            <a:r>
              <a:rPr lang="en-US" sz="2400" dirty="0" smtClean="0">
                <a:latin typeface="Times New Roman" pitchFamily="18" charset="0"/>
              </a:rPr>
              <a:t>The well of full – paying students are declining.</a:t>
            </a:r>
          </a:p>
          <a:p>
            <a:pPr marL="1257300" lvl="2" indent="-342900" algn="just" eaLnBrk="0" hangingPunct="0">
              <a:spcBef>
                <a:spcPct val="25000"/>
              </a:spcBef>
              <a:buClr>
                <a:srgbClr val="B06000"/>
              </a:buClr>
              <a:buFontTx/>
              <a:buChar char="•"/>
            </a:pPr>
            <a:r>
              <a:rPr lang="en-US" sz="2400" dirty="0" smtClean="0">
                <a:latin typeface="Times New Roman" pitchFamily="18" charset="0"/>
              </a:rPr>
              <a:t>The unbundled alternatives are improving.</a:t>
            </a:r>
          </a:p>
          <a:p>
            <a:pPr marL="1257300" lvl="2" indent="-342900" algn="just" eaLnBrk="0" hangingPunct="0">
              <a:spcBef>
                <a:spcPct val="25000"/>
              </a:spcBef>
              <a:buClr>
                <a:srgbClr val="B06000"/>
              </a:buClr>
              <a:buFontTx/>
              <a:buChar char="•"/>
            </a:pPr>
            <a:r>
              <a:rPr lang="en-US" sz="2400" dirty="0" smtClean="0">
                <a:latin typeface="Times New Roman" pitchFamily="18" charset="0"/>
              </a:rPr>
              <a:t>Growing value gap.</a:t>
            </a:r>
            <a:endParaRPr lang="en-US" sz="2400" dirty="0" smtClean="0">
              <a:solidFill>
                <a:srgbClr val="B06000"/>
              </a:solidFill>
              <a:latin typeface="Times New Roman" pitchFamily="18" charset="0"/>
            </a:endParaRPr>
          </a:p>
          <a:p>
            <a:pPr marL="800100" lvl="1" indent="-342900" algn="just" eaLnBrk="0" hangingPunct="0">
              <a:spcBef>
                <a:spcPct val="25000"/>
              </a:spcBef>
              <a:buClr>
                <a:srgbClr val="B06000"/>
              </a:buClr>
              <a:buFontTx/>
              <a:buChar char="•"/>
            </a:pPr>
            <a:endParaRPr lang="en-US" sz="2400" dirty="0">
              <a:latin typeface="Times New Roman" pitchFamily="18" charset="0"/>
            </a:endParaRPr>
          </a:p>
          <a:p>
            <a:pPr marL="800100" lvl="1" indent="-342900" algn="just" eaLnBrk="0" hangingPunct="0">
              <a:spcBef>
                <a:spcPct val="25000"/>
              </a:spcBef>
              <a:buClr>
                <a:srgbClr val="B06000"/>
              </a:buClr>
            </a:pPr>
            <a:r>
              <a:rPr lang="en-US" sz="2400" dirty="0">
                <a:latin typeface="Times New Roman" pitchFamily="18" charset="0"/>
              </a:rPr>
              <a:t>			</a:t>
            </a:r>
          </a:p>
          <a:p>
            <a:pPr marL="800100" lvl="1" indent="-342900" algn="just" eaLnBrk="0" hangingPunct="0">
              <a:spcBef>
                <a:spcPct val="25000"/>
              </a:spcBef>
              <a:buClr>
                <a:srgbClr val="B06000"/>
              </a:buClr>
            </a:pPr>
            <a:r>
              <a:rPr lang="en-US" sz="2400" dirty="0">
                <a:latin typeface="Times New Roman" pitchFamily="18" charset="0"/>
              </a:rPr>
              <a:t>	</a:t>
            </a:r>
          </a:p>
          <a:p>
            <a:pPr marL="342900" indent="-342900" algn="just" eaLnBrk="0" hangingPunct="0">
              <a:spcBef>
                <a:spcPct val="25000"/>
              </a:spcBef>
              <a:buClr>
                <a:srgbClr val="B06000"/>
              </a:buClr>
            </a:pPr>
            <a:endParaRPr lang="en-US" sz="2400" dirty="0">
              <a:latin typeface="Times New Roman" pitchFamily="18" charset="0"/>
            </a:endParaRPr>
          </a:p>
          <a:p>
            <a:pPr marL="800100" lvl="1" indent="-342900" algn="just" eaLnBrk="0" hangingPunct="0">
              <a:spcBef>
                <a:spcPct val="25000"/>
              </a:spcBef>
              <a:buClr>
                <a:srgbClr val="B06000"/>
              </a:buClr>
              <a:buSzPct val="60000"/>
            </a:pPr>
            <a:endParaRPr lang="en-US" sz="2400" dirty="0">
              <a:solidFill>
                <a:srgbClr val="B06000"/>
              </a:solidFill>
              <a:latin typeface="Times New Roman" pitchFamily="18" charset="0"/>
            </a:endParaRPr>
          </a:p>
          <a:p>
            <a:pPr marL="800100" lvl="1" indent="-342900" eaLnBrk="0" hangingPunct="0">
              <a:spcBef>
                <a:spcPct val="25000"/>
              </a:spcBef>
              <a:buClr>
                <a:srgbClr val="B06000"/>
              </a:buClr>
            </a:pPr>
            <a:endParaRPr lang="en-US" sz="2400" dirty="0">
              <a:solidFill>
                <a:srgbClr val="B06000"/>
              </a:solidFill>
              <a:latin typeface="Times New Roman" pitchFamily="18" charset="0"/>
            </a:endParaRPr>
          </a:p>
        </p:txBody>
      </p:sp>
      <p:sp>
        <p:nvSpPr>
          <p:cNvPr id="6147" name="Rectangle 3"/>
          <p:cNvSpPr>
            <a:spLocks noChangeArrowheads="1"/>
          </p:cNvSpPr>
          <p:nvPr/>
        </p:nvSpPr>
        <p:spPr bwMode="auto">
          <a:xfrm>
            <a:off x="304800" y="152400"/>
            <a:ext cx="8153400" cy="838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a:r>
              <a:rPr lang="en-US" sz="3200" b="1" dirty="0" smtClean="0">
                <a:solidFill>
                  <a:srgbClr val="B06000"/>
                </a:solidFill>
                <a:latin typeface="Times New Roman" pitchFamily="18" charset="0"/>
              </a:rPr>
              <a:t>Disruptive Forces </a:t>
            </a:r>
            <a:r>
              <a:rPr lang="en-US" sz="3200" b="1" dirty="0">
                <a:solidFill>
                  <a:srgbClr val="B06000"/>
                </a:solidFill>
                <a:latin typeface="Times New Roman" pitchFamily="18" charset="0"/>
              </a:rPr>
              <a:t>	</a:t>
            </a:r>
          </a:p>
        </p:txBody>
      </p:sp>
      <p:pic>
        <p:nvPicPr>
          <p:cNvPr id="6148" name="Picture 4" descr="New HEPC Seal Logo"/>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8153400" y="6248400"/>
            <a:ext cx="503238" cy="5048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nvGrpSpPr>
          <p:cNvPr id="6149" name="Group 5"/>
          <p:cNvGrpSpPr>
            <a:grpSpLocks/>
          </p:cNvGrpSpPr>
          <p:nvPr/>
        </p:nvGrpSpPr>
        <p:grpSpPr bwMode="auto">
          <a:xfrm>
            <a:off x="0" y="0"/>
            <a:ext cx="9144000" cy="6872288"/>
            <a:chOff x="0" y="0"/>
            <a:chExt cx="5760" cy="4329"/>
          </a:xfrm>
        </p:grpSpPr>
        <p:sp>
          <p:nvSpPr>
            <p:cNvPr id="6150" name="Rectangle 6"/>
            <p:cNvSpPr>
              <a:spLocks noChangeArrowheads="1"/>
            </p:cNvSpPr>
            <p:nvPr/>
          </p:nvSpPr>
          <p:spPr bwMode="auto">
            <a:xfrm>
              <a:off x="5568" y="0"/>
              <a:ext cx="192" cy="4329"/>
            </a:xfrm>
            <a:prstGeom prst="rect">
              <a:avLst/>
            </a:prstGeom>
            <a:solidFill>
              <a:srgbClr val="B06000"/>
            </a:solidFill>
            <a:ln w="9525">
              <a:solidFill>
                <a:srgbClr val="CE6500"/>
              </a:solidFill>
              <a:miter lim="800000"/>
              <a:headEnd/>
              <a:tailEnd/>
            </a:ln>
          </p:spPr>
          <p:txBody>
            <a:bodyPr wrap="none" anchor="ctr"/>
            <a:lstStyle/>
            <a:p>
              <a:endParaRPr lang="en-US" dirty="0"/>
            </a:p>
          </p:txBody>
        </p:sp>
        <p:sp>
          <p:nvSpPr>
            <p:cNvPr id="6151" name="Line 7"/>
            <p:cNvSpPr>
              <a:spLocks noChangeShapeType="1"/>
            </p:cNvSpPr>
            <p:nvPr/>
          </p:nvSpPr>
          <p:spPr bwMode="auto">
            <a:xfrm>
              <a:off x="5529" y="0"/>
              <a:ext cx="0" cy="4320"/>
            </a:xfrm>
            <a:prstGeom prst="line">
              <a:avLst/>
            </a:prstGeom>
            <a:noFill/>
            <a:ln w="38100">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dirty="0"/>
            </a:p>
          </p:txBody>
        </p:sp>
        <p:sp>
          <p:nvSpPr>
            <p:cNvPr id="6152" name="Text Box 8"/>
            <p:cNvSpPr txBox="1">
              <a:spLocks noChangeArrowheads="1"/>
            </p:cNvSpPr>
            <p:nvPr/>
          </p:nvSpPr>
          <p:spPr bwMode="auto">
            <a:xfrm>
              <a:off x="0" y="4089"/>
              <a:ext cx="3696" cy="1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400" b="1" i="1" dirty="0">
                  <a:solidFill>
                    <a:srgbClr val="B06000"/>
                  </a:solidFill>
                  <a:latin typeface="Times New Roman" pitchFamily="18" charset="0"/>
                </a:rPr>
                <a:t>West Virginia Higher Education Policy Commission</a:t>
              </a:r>
            </a:p>
          </p:txBody>
        </p:sp>
      </p:grpSp>
    </p:spTree>
    <p:extLst>
      <p:ext uri="{BB962C8B-B14F-4D97-AF65-F5344CB8AC3E}">
        <p14:creationId xmlns:p14="http://schemas.microsoft.com/office/powerpoint/2010/main" xmlns="" val="283111971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381000" y="1143000"/>
            <a:ext cx="7924800" cy="32316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marL="800100" lvl="1" indent="-342900" algn="just" eaLnBrk="0" hangingPunct="0">
              <a:spcBef>
                <a:spcPct val="25000"/>
              </a:spcBef>
              <a:buClr>
                <a:srgbClr val="B06000"/>
              </a:buClr>
              <a:buFontTx/>
              <a:buChar char="•"/>
            </a:pPr>
            <a:r>
              <a:rPr lang="en-US" sz="2400" dirty="0" smtClean="0">
                <a:latin typeface="Times New Roman" pitchFamily="18" charset="0"/>
              </a:rPr>
              <a:t>Providers of Capital</a:t>
            </a:r>
          </a:p>
          <a:p>
            <a:pPr marL="800100" lvl="1" indent="-342900" algn="just" eaLnBrk="0" hangingPunct="0">
              <a:spcBef>
                <a:spcPct val="25000"/>
              </a:spcBef>
              <a:buClr>
                <a:srgbClr val="B06000"/>
              </a:buClr>
              <a:buFontTx/>
              <a:buChar char="•"/>
            </a:pPr>
            <a:r>
              <a:rPr lang="en-US" sz="2400" dirty="0" smtClean="0">
                <a:latin typeface="Times New Roman" pitchFamily="18" charset="0"/>
              </a:rPr>
              <a:t>Student needs</a:t>
            </a:r>
            <a:endParaRPr lang="en-US" sz="2400" dirty="0">
              <a:latin typeface="Times New Roman" pitchFamily="18" charset="0"/>
            </a:endParaRPr>
          </a:p>
          <a:p>
            <a:pPr marL="800100" lvl="1" indent="-342900" algn="just" eaLnBrk="0" hangingPunct="0">
              <a:spcBef>
                <a:spcPct val="25000"/>
              </a:spcBef>
              <a:buClr>
                <a:srgbClr val="B06000"/>
              </a:buClr>
            </a:pPr>
            <a:r>
              <a:rPr lang="en-US" sz="2400" dirty="0">
                <a:latin typeface="Times New Roman" pitchFamily="18" charset="0"/>
              </a:rPr>
              <a:t>			</a:t>
            </a:r>
          </a:p>
          <a:p>
            <a:pPr marL="800100" lvl="1" indent="-342900" algn="just" eaLnBrk="0" hangingPunct="0">
              <a:spcBef>
                <a:spcPct val="25000"/>
              </a:spcBef>
              <a:buClr>
                <a:srgbClr val="B06000"/>
              </a:buClr>
            </a:pPr>
            <a:r>
              <a:rPr lang="en-US" sz="2400" dirty="0">
                <a:latin typeface="Times New Roman" pitchFamily="18" charset="0"/>
              </a:rPr>
              <a:t>	</a:t>
            </a:r>
          </a:p>
          <a:p>
            <a:pPr marL="342900" indent="-342900" algn="just" eaLnBrk="0" hangingPunct="0">
              <a:spcBef>
                <a:spcPct val="25000"/>
              </a:spcBef>
              <a:buClr>
                <a:srgbClr val="B06000"/>
              </a:buClr>
            </a:pPr>
            <a:endParaRPr lang="en-US" sz="2400" dirty="0">
              <a:latin typeface="Times New Roman" pitchFamily="18" charset="0"/>
            </a:endParaRPr>
          </a:p>
          <a:p>
            <a:pPr marL="800100" lvl="1" indent="-342900" algn="just" eaLnBrk="0" hangingPunct="0">
              <a:spcBef>
                <a:spcPct val="25000"/>
              </a:spcBef>
              <a:buClr>
                <a:srgbClr val="B06000"/>
              </a:buClr>
              <a:buSzPct val="60000"/>
            </a:pPr>
            <a:endParaRPr lang="en-US" sz="2400" dirty="0">
              <a:solidFill>
                <a:srgbClr val="B06000"/>
              </a:solidFill>
              <a:latin typeface="Times New Roman" pitchFamily="18" charset="0"/>
            </a:endParaRPr>
          </a:p>
          <a:p>
            <a:pPr marL="800100" lvl="1" indent="-342900" eaLnBrk="0" hangingPunct="0">
              <a:spcBef>
                <a:spcPct val="25000"/>
              </a:spcBef>
              <a:buClr>
                <a:srgbClr val="B06000"/>
              </a:buClr>
            </a:pPr>
            <a:endParaRPr lang="en-US" sz="2400" dirty="0">
              <a:solidFill>
                <a:srgbClr val="B06000"/>
              </a:solidFill>
              <a:latin typeface="Times New Roman" pitchFamily="18" charset="0"/>
            </a:endParaRPr>
          </a:p>
        </p:txBody>
      </p:sp>
      <p:sp>
        <p:nvSpPr>
          <p:cNvPr id="6147" name="Rectangle 3"/>
          <p:cNvSpPr>
            <a:spLocks noChangeArrowheads="1"/>
          </p:cNvSpPr>
          <p:nvPr/>
        </p:nvSpPr>
        <p:spPr bwMode="auto">
          <a:xfrm>
            <a:off x="304800" y="152400"/>
            <a:ext cx="8153400" cy="838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a:r>
              <a:rPr lang="en-US" sz="3200" b="1" dirty="0" smtClean="0">
                <a:solidFill>
                  <a:srgbClr val="B06000"/>
                </a:solidFill>
                <a:latin typeface="Times New Roman" pitchFamily="18" charset="0"/>
              </a:rPr>
              <a:t>A Focused Institution</a:t>
            </a:r>
            <a:r>
              <a:rPr lang="en-US" sz="3200" b="1" dirty="0">
                <a:solidFill>
                  <a:srgbClr val="B06000"/>
                </a:solidFill>
                <a:latin typeface="Times New Roman" pitchFamily="18" charset="0"/>
              </a:rPr>
              <a:t>	</a:t>
            </a:r>
          </a:p>
        </p:txBody>
      </p:sp>
      <p:pic>
        <p:nvPicPr>
          <p:cNvPr id="6148" name="Picture 4" descr="New HEPC Seal Logo"/>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8153400" y="6248400"/>
            <a:ext cx="503238" cy="5048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nvGrpSpPr>
          <p:cNvPr id="6149" name="Group 5"/>
          <p:cNvGrpSpPr>
            <a:grpSpLocks/>
          </p:cNvGrpSpPr>
          <p:nvPr/>
        </p:nvGrpSpPr>
        <p:grpSpPr bwMode="auto">
          <a:xfrm>
            <a:off x="0" y="0"/>
            <a:ext cx="9144000" cy="6872288"/>
            <a:chOff x="0" y="0"/>
            <a:chExt cx="5760" cy="4329"/>
          </a:xfrm>
        </p:grpSpPr>
        <p:sp>
          <p:nvSpPr>
            <p:cNvPr id="6150" name="Rectangle 6"/>
            <p:cNvSpPr>
              <a:spLocks noChangeArrowheads="1"/>
            </p:cNvSpPr>
            <p:nvPr/>
          </p:nvSpPr>
          <p:spPr bwMode="auto">
            <a:xfrm>
              <a:off x="5568" y="0"/>
              <a:ext cx="192" cy="4329"/>
            </a:xfrm>
            <a:prstGeom prst="rect">
              <a:avLst/>
            </a:prstGeom>
            <a:solidFill>
              <a:srgbClr val="B06000"/>
            </a:solidFill>
            <a:ln w="9525">
              <a:solidFill>
                <a:srgbClr val="CE6500"/>
              </a:solidFill>
              <a:miter lim="800000"/>
              <a:headEnd/>
              <a:tailEnd/>
            </a:ln>
          </p:spPr>
          <p:txBody>
            <a:bodyPr wrap="none" anchor="ctr"/>
            <a:lstStyle/>
            <a:p>
              <a:endParaRPr lang="en-US" dirty="0"/>
            </a:p>
          </p:txBody>
        </p:sp>
        <p:sp>
          <p:nvSpPr>
            <p:cNvPr id="6151" name="Line 7"/>
            <p:cNvSpPr>
              <a:spLocks noChangeShapeType="1"/>
            </p:cNvSpPr>
            <p:nvPr/>
          </p:nvSpPr>
          <p:spPr bwMode="auto">
            <a:xfrm>
              <a:off x="5529" y="0"/>
              <a:ext cx="0" cy="4320"/>
            </a:xfrm>
            <a:prstGeom prst="line">
              <a:avLst/>
            </a:prstGeom>
            <a:noFill/>
            <a:ln w="38100">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dirty="0"/>
            </a:p>
          </p:txBody>
        </p:sp>
        <p:sp>
          <p:nvSpPr>
            <p:cNvPr id="6152" name="Text Box 8"/>
            <p:cNvSpPr txBox="1">
              <a:spLocks noChangeArrowheads="1"/>
            </p:cNvSpPr>
            <p:nvPr/>
          </p:nvSpPr>
          <p:spPr bwMode="auto">
            <a:xfrm>
              <a:off x="0" y="4089"/>
              <a:ext cx="3696" cy="1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400" b="1" i="1" dirty="0">
                  <a:solidFill>
                    <a:srgbClr val="B06000"/>
                  </a:solidFill>
                  <a:latin typeface="Times New Roman" pitchFamily="18" charset="0"/>
                </a:rPr>
                <a:t>West Virginia Higher Education Policy Commission</a:t>
              </a:r>
            </a:p>
          </p:txBody>
        </p:sp>
      </p:grpSp>
    </p:spTree>
    <p:extLst>
      <p:ext uri="{BB962C8B-B14F-4D97-AF65-F5344CB8AC3E}">
        <p14:creationId xmlns:p14="http://schemas.microsoft.com/office/powerpoint/2010/main" xmlns="" val="101809602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381000" y="1143000"/>
            <a:ext cx="7924800" cy="41549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marL="1257300" lvl="2" indent="-342900" algn="just" eaLnBrk="0" hangingPunct="0">
              <a:spcBef>
                <a:spcPct val="25000"/>
              </a:spcBef>
              <a:buClr>
                <a:srgbClr val="B06000"/>
              </a:buClr>
              <a:buFontTx/>
              <a:buChar char="•"/>
            </a:pPr>
            <a:r>
              <a:rPr lang="en-US" sz="2400" dirty="0" smtClean="0">
                <a:latin typeface="Times New Roman" pitchFamily="18" charset="0"/>
              </a:rPr>
              <a:t>Student wants and needs.</a:t>
            </a:r>
          </a:p>
          <a:p>
            <a:pPr marL="1257300" lvl="2" indent="-342900" algn="just" eaLnBrk="0" hangingPunct="0">
              <a:spcBef>
                <a:spcPct val="25000"/>
              </a:spcBef>
              <a:buClr>
                <a:srgbClr val="B06000"/>
              </a:buClr>
              <a:buFontTx/>
              <a:buChar char="•"/>
            </a:pPr>
            <a:r>
              <a:rPr lang="en-US" sz="2400" dirty="0" smtClean="0">
                <a:latin typeface="Times New Roman" pitchFamily="18" charset="0"/>
              </a:rPr>
              <a:t>Cost to satisfy.</a:t>
            </a:r>
          </a:p>
          <a:p>
            <a:pPr marL="1257300" lvl="2" indent="-342900" algn="just" eaLnBrk="0" hangingPunct="0">
              <a:spcBef>
                <a:spcPct val="25000"/>
              </a:spcBef>
              <a:buClr>
                <a:srgbClr val="B06000"/>
              </a:buClr>
              <a:buFontTx/>
              <a:buChar char="•"/>
            </a:pPr>
            <a:r>
              <a:rPr lang="en-US" sz="2400" dirty="0" smtClean="0">
                <a:latin typeface="Times New Roman" pitchFamily="18" charset="0"/>
              </a:rPr>
              <a:t>Convenience.</a:t>
            </a:r>
          </a:p>
          <a:p>
            <a:pPr marL="1257300" lvl="2" indent="-342900" algn="just" eaLnBrk="0" hangingPunct="0">
              <a:spcBef>
                <a:spcPct val="25000"/>
              </a:spcBef>
              <a:buClr>
                <a:srgbClr val="B06000"/>
              </a:buClr>
              <a:buFontTx/>
              <a:buChar char="•"/>
            </a:pPr>
            <a:r>
              <a:rPr lang="en-US" sz="2400" dirty="0" smtClean="0">
                <a:latin typeface="Times New Roman" pitchFamily="18" charset="0"/>
              </a:rPr>
              <a:t>Communication. </a:t>
            </a:r>
            <a:endParaRPr lang="en-US" sz="2400" dirty="0" smtClean="0">
              <a:solidFill>
                <a:srgbClr val="B06000"/>
              </a:solidFill>
              <a:latin typeface="Times New Roman" pitchFamily="18" charset="0"/>
            </a:endParaRPr>
          </a:p>
          <a:p>
            <a:pPr marL="800100" lvl="1" indent="-342900" algn="just" eaLnBrk="0" hangingPunct="0">
              <a:spcBef>
                <a:spcPct val="25000"/>
              </a:spcBef>
              <a:buClr>
                <a:srgbClr val="B06000"/>
              </a:buClr>
            </a:pPr>
            <a:r>
              <a:rPr lang="en-US" sz="2400" dirty="0">
                <a:latin typeface="Times New Roman" pitchFamily="18" charset="0"/>
              </a:rPr>
              <a:t>			</a:t>
            </a:r>
          </a:p>
          <a:p>
            <a:pPr marL="800100" lvl="1" indent="-342900" algn="just" eaLnBrk="0" hangingPunct="0">
              <a:spcBef>
                <a:spcPct val="25000"/>
              </a:spcBef>
              <a:buClr>
                <a:srgbClr val="B06000"/>
              </a:buClr>
            </a:pPr>
            <a:r>
              <a:rPr lang="en-US" sz="2400" dirty="0">
                <a:latin typeface="Times New Roman" pitchFamily="18" charset="0"/>
              </a:rPr>
              <a:t>	</a:t>
            </a:r>
          </a:p>
          <a:p>
            <a:pPr marL="342900" indent="-342900" algn="just" eaLnBrk="0" hangingPunct="0">
              <a:spcBef>
                <a:spcPct val="25000"/>
              </a:spcBef>
              <a:buClr>
                <a:srgbClr val="B06000"/>
              </a:buClr>
            </a:pPr>
            <a:endParaRPr lang="en-US" sz="2400" dirty="0">
              <a:latin typeface="Times New Roman" pitchFamily="18" charset="0"/>
            </a:endParaRPr>
          </a:p>
          <a:p>
            <a:pPr marL="800100" lvl="1" indent="-342900" algn="just" eaLnBrk="0" hangingPunct="0">
              <a:spcBef>
                <a:spcPct val="25000"/>
              </a:spcBef>
              <a:buClr>
                <a:srgbClr val="B06000"/>
              </a:buClr>
              <a:buSzPct val="60000"/>
            </a:pPr>
            <a:endParaRPr lang="en-US" sz="2400" dirty="0">
              <a:solidFill>
                <a:srgbClr val="B06000"/>
              </a:solidFill>
              <a:latin typeface="Times New Roman" pitchFamily="18" charset="0"/>
            </a:endParaRPr>
          </a:p>
          <a:p>
            <a:pPr marL="800100" lvl="1" indent="-342900" eaLnBrk="0" hangingPunct="0">
              <a:spcBef>
                <a:spcPct val="25000"/>
              </a:spcBef>
              <a:buClr>
                <a:srgbClr val="B06000"/>
              </a:buClr>
            </a:pPr>
            <a:endParaRPr lang="en-US" sz="2400" dirty="0">
              <a:solidFill>
                <a:srgbClr val="B06000"/>
              </a:solidFill>
              <a:latin typeface="Times New Roman" pitchFamily="18" charset="0"/>
            </a:endParaRPr>
          </a:p>
        </p:txBody>
      </p:sp>
      <p:sp>
        <p:nvSpPr>
          <p:cNvPr id="6147" name="Rectangle 3"/>
          <p:cNvSpPr>
            <a:spLocks noChangeArrowheads="1"/>
          </p:cNvSpPr>
          <p:nvPr/>
        </p:nvSpPr>
        <p:spPr bwMode="auto">
          <a:xfrm>
            <a:off x="304800" y="152400"/>
            <a:ext cx="8153400" cy="838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a:r>
              <a:rPr lang="en-US" sz="3200" b="1" dirty="0" smtClean="0">
                <a:solidFill>
                  <a:srgbClr val="B06000"/>
                </a:solidFill>
                <a:latin typeface="Times New Roman" pitchFamily="18" charset="0"/>
              </a:rPr>
              <a:t>Focused on Students</a:t>
            </a:r>
            <a:r>
              <a:rPr lang="en-US" sz="3200" b="1" dirty="0">
                <a:solidFill>
                  <a:srgbClr val="B06000"/>
                </a:solidFill>
                <a:latin typeface="Times New Roman" pitchFamily="18" charset="0"/>
              </a:rPr>
              <a:t>	</a:t>
            </a:r>
          </a:p>
        </p:txBody>
      </p:sp>
      <p:pic>
        <p:nvPicPr>
          <p:cNvPr id="6148" name="Picture 4" descr="New HEPC Seal Logo"/>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8153400" y="6248400"/>
            <a:ext cx="503238" cy="5048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nvGrpSpPr>
          <p:cNvPr id="6149" name="Group 5"/>
          <p:cNvGrpSpPr>
            <a:grpSpLocks/>
          </p:cNvGrpSpPr>
          <p:nvPr/>
        </p:nvGrpSpPr>
        <p:grpSpPr bwMode="auto">
          <a:xfrm>
            <a:off x="0" y="0"/>
            <a:ext cx="9144000" cy="6872288"/>
            <a:chOff x="0" y="0"/>
            <a:chExt cx="5760" cy="4329"/>
          </a:xfrm>
        </p:grpSpPr>
        <p:sp>
          <p:nvSpPr>
            <p:cNvPr id="6150" name="Rectangle 6"/>
            <p:cNvSpPr>
              <a:spLocks noChangeArrowheads="1"/>
            </p:cNvSpPr>
            <p:nvPr/>
          </p:nvSpPr>
          <p:spPr bwMode="auto">
            <a:xfrm>
              <a:off x="5568" y="0"/>
              <a:ext cx="192" cy="4329"/>
            </a:xfrm>
            <a:prstGeom prst="rect">
              <a:avLst/>
            </a:prstGeom>
            <a:solidFill>
              <a:srgbClr val="B06000"/>
            </a:solidFill>
            <a:ln w="9525">
              <a:solidFill>
                <a:srgbClr val="CE6500"/>
              </a:solidFill>
              <a:miter lim="800000"/>
              <a:headEnd/>
              <a:tailEnd/>
            </a:ln>
          </p:spPr>
          <p:txBody>
            <a:bodyPr wrap="none" anchor="ctr"/>
            <a:lstStyle/>
            <a:p>
              <a:endParaRPr lang="en-US" dirty="0"/>
            </a:p>
          </p:txBody>
        </p:sp>
        <p:sp>
          <p:nvSpPr>
            <p:cNvPr id="6151" name="Line 7"/>
            <p:cNvSpPr>
              <a:spLocks noChangeShapeType="1"/>
            </p:cNvSpPr>
            <p:nvPr/>
          </p:nvSpPr>
          <p:spPr bwMode="auto">
            <a:xfrm>
              <a:off x="5529" y="0"/>
              <a:ext cx="0" cy="4320"/>
            </a:xfrm>
            <a:prstGeom prst="line">
              <a:avLst/>
            </a:prstGeom>
            <a:noFill/>
            <a:ln w="38100">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dirty="0"/>
            </a:p>
          </p:txBody>
        </p:sp>
        <p:sp>
          <p:nvSpPr>
            <p:cNvPr id="6152" name="Text Box 8"/>
            <p:cNvSpPr txBox="1">
              <a:spLocks noChangeArrowheads="1"/>
            </p:cNvSpPr>
            <p:nvPr/>
          </p:nvSpPr>
          <p:spPr bwMode="auto">
            <a:xfrm>
              <a:off x="0" y="4089"/>
              <a:ext cx="3696" cy="1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400" b="1" i="1" dirty="0">
                  <a:solidFill>
                    <a:srgbClr val="B06000"/>
                  </a:solidFill>
                  <a:latin typeface="Times New Roman" pitchFamily="18" charset="0"/>
                </a:rPr>
                <a:t>West Virginia Higher Education Policy Commission</a:t>
              </a:r>
            </a:p>
          </p:txBody>
        </p:sp>
      </p:grpSp>
    </p:spTree>
    <p:extLst>
      <p:ext uri="{BB962C8B-B14F-4D97-AF65-F5344CB8AC3E}">
        <p14:creationId xmlns:p14="http://schemas.microsoft.com/office/powerpoint/2010/main" xmlns="" val="174760096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381000" y="1143000"/>
            <a:ext cx="7924800" cy="55399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marL="1257300" lvl="2" indent="-342900" algn="just" eaLnBrk="0" hangingPunct="0">
              <a:spcBef>
                <a:spcPct val="25000"/>
              </a:spcBef>
              <a:buClr>
                <a:srgbClr val="B06000"/>
              </a:buClr>
              <a:buFontTx/>
              <a:buChar char="•"/>
            </a:pPr>
            <a:r>
              <a:rPr lang="en-US" sz="2400" dirty="0" smtClean="0">
                <a:latin typeface="Times New Roman" pitchFamily="18" charset="0"/>
              </a:rPr>
              <a:t>Strong Leadership.</a:t>
            </a:r>
          </a:p>
          <a:p>
            <a:pPr marL="1257300" lvl="2" indent="-342900" algn="just" eaLnBrk="0" hangingPunct="0">
              <a:spcBef>
                <a:spcPct val="25000"/>
              </a:spcBef>
              <a:buClr>
                <a:srgbClr val="B06000"/>
              </a:buClr>
              <a:buFontTx/>
              <a:buChar char="•"/>
            </a:pPr>
            <a:r>
              <a:rPr lang="en-US" sz="2400" dirty="0" smtClean="0">
                <a:latin typeface="Times New Roman" pitchFamily="18" charset="0"/>
              </a:rPr>
              <a:t>Right People.</a:t>
            </a:r>
          </a:p>
          <a:p>
            <a:pPr marL="1257300" lvl="2" indent="-342900" algn="just" eaLnBrk="0" hangingPunct="0">
              <a:spcBef>
                <a:spcPct val="25000"/>
              </a:spcBef>
              <a:buClr>
                <a:srgbClr val="B06000"/>
              </a:buClr>
              <a:buFontTx/>
              <a:buChar char="•"/>
            </a:pPr>
            <a:r>
              <a:rPr lang="en-US" sz="2400" dirty="0" smtClean="0">
                <a:latin typeface="Times New Roman" pitchFamily="18" charset="0"/>
              </a:rPr>
              <a:t>Confront Brutal Facts</a:t>
            </a:r>
          </a:p>
          <a:p>
            <a:pPr marL="1257300" lvl="2" indent="-342900" algn="just" eaLnBrk="0" hangingPunct="0">
              <a:spcBef>
                <a:spcPct val="25000"/>
              </a:spcBef>
              <a:buClr>
                <a:srgbClr val="B06000"/>
              </a:buClr>
              <a:buFontTx/>
              <a:buChar char="•"/>
            </a:pPr>
            <a:r>
              <a:rPr lang="en-US" sz="2400" dirty="0" smtClean="0">
                <a:latin typeface="Times New Roman" pitchFamily="18" charset="0"/>
              </a:rPr>
              <a:t>Culture of Discipline</a:t>
            </a:r>
          </a:p>
          <a:p>
            <a:pPr marL="1257300" lvl="2" indent="-342900" algn="just" eaLnBrk="0" hangingPunct="0">
              <a:spcBef>
                <a:spcPct val="25000"/>
              </a:spcBef>
              <a:buClr>
                <a:srgbClr val="B06000"/>
              </a:buClr>
              <a:buFontTx/>
              <a:buChar char="•"/>
            </a:pPr>
            <a:r>
              <a:rPr lang="en-US" sz="2400" dirty="0" smtClean="0">
                <a:latin typeface="Times New Roman" pitchFamily="18" charset="0"/>
              </a:rPr>
              <a:t>Technology</a:t>
            </a:r>
          </a:p>
          <a:p>
            <a:pPr lvl="2" algn="just" eaLnBrk="0" hangingPunct="0">
              <a:spcBef>
                <a:spcPct val="25000"/>
              </a:spcBef>
              <a:buClr>
                <a:srgbClr val="B06000"/>
              </a:buClr>
            </a:pPr>
            <a:r>
              <a:rPr lang="en-US" sz="2400" dirty="0" smtClean="0">
                <a:latin typeface="Times New Roman" pitchFamily="18" charset="0"/>
              </a:rPr>
              <a:t> </a:t>
            </a:r>
            <a:endParaRPr lang="en-US" sz="2400" dirty="0" smtClean="0">
              <a:solidFill>
                <a:srgbClr val="B06000"/>
              </a:solidFill>
              <a:latin typeface="Times New Roman" pitchFamily="18" charset="0"/>
            </a:endParaRPr>
          </a:p>
          <a:p>
            <a:pPr marL="800100" lvl="1" indent="-342900" algn="just" eaLnBrk="0" hangingPunct="0">
              <a:spcBef>
                <a:spcPct val="25000"/>
              </a:spcBef>
              <a:buClr>
                <a:srgbClr val="B06000"/>
              </a:buClr>
              <a:buFontTx/>
              <a:buChar char="•"/>
            </a:pPr>
            <a:endParaRPr lang="en-US" sz="2400" dirty="0">
              <a:latin typeface="Times New Roman" pitchFamily="18" charset="0"/>
            </a:endParaRPr>
          </a:p>
          <a:p>
            <a:pPr marL="800100" lvl="1" indent="-342900" algn="just" eaLnBrk="0" hangingPunct="0">
              <a:spcBef>
                <a:spcPct val="25000"/>
              </a:spcBef>
              <a:buClr>
                <a:srgbClr val="B06000"/>
              </a:buClr>
            </a:pPr>
            <a:r>
              <a:rPr lang="en-US" sz="2400" dirty="0">
                <a:latin typeface="Times New Roman" pitchFamily="18" charset="0"/>
              </a:rPr>
              <a:t>			</a:t>
            </a:r>
          </a:p>
          <a:p>
            <a:pPr marL="800100" lvl="1" indent="-342900" algn="just" eaLnBrk="0" hangingPunct="0">
              <a:spcBef>
                <a:spcPct val="25000"/>
              </a:spcBef>
              <a:buClr>
                <a:srgbClr val="B06000"/>
              </a:buClr>
            </a:pPr>
            <a:r>
              <a:rPr lang="en-US" sz="2400" dirty="0">
                <a:latin typeface="Times New Roman" pitchFamily="18" charset="0"/>
              </a:rPr>
              <a:t>	</a:t>
            </a:r>
          </a:p>
          <a:p>
            <a:pPr marL="342900" indent="-342900" algn="just" eaLnBrk="0" hangingPunct="0">
              <a:spcBef>
                <a:spcPct val="25000"/>
              </a:spcBef>
              <a:buClr>
                <a:srgbClr val="B06000"/>
              </a:buClr>
            </a:pPr>
            <a:endParaRPr lang="en-US" sz="2400" dirty="0">
              <a:latin typeface="Times New Roman" pitchFamily="18" charset="0"/>
            </a:endParaRPr>
          </a:p>
          <a:p>
            <a:pPr marL="800100" lvl="1" indent="-342900" algn="just" eaLnBrk="0" hangingPunct="0">
              <a:spcBef>
                <a:spcPct val="25000"/>
              </a:spcBef>
              <a:buClr>
                <a:srgbClr val="B06000"/>
              </a:buClr>
              <a:buSzPct val="60000"/>
            </a:pPr>
            <a:endParaRPr lang="en-US" sz="2400" dirty="0">
              <a:solidFill>
                <a:srgbClr val="B06000"/>
              </a:solidFill>
              <a:latin typeface="Times New Roman" pitchFamily="18" charset="0"/>
            </a:endParaRPr>
          </a:p>
          <a:p>
            <a:pPr marL="800100" lvl="1" indent="-342900" eaLnBrk="0" hangingPunct="0">
              <a:spcBef>
                <a:spcPct val="25000"/>
              </a:spcBef>
              <a:buClr>
                <a:srgbClr val="B06000"/>
              </a:buClr>
            </a:pPr>
            <a:endParaRPr lang="en-US" sz="2400" dirty="0">
              <a:solidFill>
                <a:srgbClr val="B06000"/>
              </a:solidFill>
              <a:latin typeface="Times New Roman" pitchFamily="18" charset="0"/>
            </a:endParaRPr>
          </a:p>
        </p:txBody>
      </p:sp>
      <p:sp>
        <p:nvSpPr>
          <p:cNvPr id="6147" name="Rectangle 3"/>
          <p:cNvSpPr>
            <a:spLocks noChangeArrowheads="1"/>
          </p:cNvSpPr>
          <p:nvPr/>
        </p:nvSpPr>
        <p:spPr bwMode="auto">
          <a:xfrm>
            <a:off x="304800" y="152400"/>
            <a:ext cx="8153400" cy="838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a:r>
              <a:rPr lang="en-US" sz="3200" b="1" dirty="0" smtClean="0">
                <a:solidFill>
                  <a:srgbClr val="B06000"/>
                </a:solidFill>
                <a:latin typeface="Times New Roman" pitchFamily="18" charset="0"/>
              </a:rPr>
              <a:t>High Performance Characteristics</a:t>
            </a:r>
            <a:r>
              <a:rPr lang="en-US" sz="3200" b="1" dirty="0">
                <a:solidFill>
                  <a:srgbClr val="B06000"/>
                </a:solidFill>
                <a:latin typeface="Times New Roman" pitchFamily="18" charset="0"/>
              </a:rPr>
              <a:t>	</a:t>
            </a:r>
          </a:p>
        </p:txBody>
      </p:sp>
      <p:pic>
        <p:nvPicPr>
          <p:cNvPr id="6148" name="Picture 4" descr="New HEPC Seal Logo"/>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8153400" y="6248400"/>
            <a:ext cx="503238" cy="5048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nvGrpSpPr>
          <p:cNvPr id="6149" name="Group 5"/>
          <p:cNvGrpSpPr>
            <a:grpSpLocks/>
          </p:cNvGrpSpPr>
          <p:nvPr/>
        </p:nvGrpSpPr>
        <p:grpSpPr bwMode="auto">
          <a:xfrm>
            <a:off x="0" y="0"/>
            <a:ext cx="9144000" cy="6872288"/>
            <a:chOff x="0" y="0"/>
            <a:chExt cx="5760" cy="4329"/>
          </a:xfrm>
        </p:grpSpPr>
        <p:sp>
          <p:nvSpPr>
            <p:cNvPr id="6150" name="Rectangle 6"/>
            <p:cNvSpPr>
              <a:spLocks noChangeArrowheads="1"/>
            </p:cNvSpPr>
            <p:nvPr/>
          </p:nvSpPr>
          <p:spPr bwMode="auto">
            <a:xfrm>
              <a:off x="5568" y="0"/>
              <a:ext cx="192" cy="4329"/>
            </a:xfrm>
            <a:prstGeom prst="rect">
              <a:avLst/>
            </a:prstGeom>
            <a:solidFill>
              <a:srgbClr val="B06000"/>
            </a:solidFill>
            <a:ln w="9525">
              <a:solidFill>
                <a:srgbClr val="CE6500"/>
              </a:solidFill>
              <a:miter lim="800000"/>
              <a:headEnd/>
              <a:tailEnd/>
            </a:ln>
          </p:spPr>
          <p:txBody>
            <a:bodyPr wrap="none" anchor="ctr"/>
            <a:lstStyle/>
            <a:p>
              <a:endParaRPr lang="en-US" dirty="0"/>
            </a:p>
          </p:txBody>
        </p:sp>
        <p:sp>
          <p:nvSpPr>
            <p:cNvPr id="6151" name="Line 7"/>
            <p:cNvSpPr>
              <a:spLocks noChangeShapeType="1"/>
            </p:cNvSpPr>
            <p:nvPr/>
          </p:nvSpPr>
          <p:spPr bwMode="auto">
            <a:xfrm>
              <a:off x="5529" y="0"/>
              <a:ext cx="0" cy="4320"/>
            </a:xfrm>
            <a:prstGeom prst="line">
              <a:avLst/>
            </a:prstGeom>
            <a:noFill/>
            <a:ln w="38100">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dirty="0"/>
            </a:p>
          </p:txBody>
        </p:sp>
        <p:sp>
          <p:nvSpPr>
            <p:cNvPr id="6152" name="Text Box 8"/>
            <p:cNvSpPr txBox="1">
              <a:spLocks noChangeArrowheads="1"/>
            </p:cNvSpPr>
            <p:nvPr/>
          </p:nvSpPr>
          <p:spPr bwMode="auto">
            <a:xfrm>
              <a:off x="0" y="4089"/>
              <a:ext cx="3696" cy="1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400" b="1" i="1" dirty="0">
                  <a:solidFill>
                    <a:srgbClr val="B06000"/>
                  </a:solidFill>
                  <a:latin typeface="Times New Roman" pitchFamily="18" charset="0"/>
                </a:rPr>
                <a:t>West Virginia Higher Education Policy Commission</a:t>
              </a:r>
            </a:p>
          </p:txBody>
        </p:sp>
      </p:grpSp>
    </p:spTree>
    <p:extLst>
      <p:ext uri="{BB962C8B-B14F-4D97-AF65-F5344CB8AC3E}">
        <p14:creationId xmlns:p14="http://schemas.microsoft.com/office/powerpoint/2010/main" xmlns="" val="276625061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381000" y="1143000"/>
            <a:ext cx="7924800" cy="461664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marL="1257300" lvl="2" indent="-342900" algn="just" eaLnBrk="0" hangingPunct="0">
              <a:spcBef>
                <a:spcPct val="25000"/>
              </a:spcBef>
              <a:buClr>
                <a:srgbClr val="B06000"/>
              </a:buClr>
              <a:buFontTx/>
              <a:buChar char="•"/>
            </a:pPr>
            <a:r>
              <a:rPr lang="en-US" sz="2400" dirty="0" smtClean="0">
                <a:latin typeface="Times New Roman" pitchFamily="18" charset="0"/>
              </a:rPr>
              <a:t>Physical Capacity</a:t>
            </a:r>
          </a:p>
          <a:p>
            <a:pPr marL="1257300" lvl="2" indent="-342900" algn="just" eaLnBrk="0" hangingPunct="0">
              <a:spcBef>
                <a:spcPct val="25000"/>
              </a:spcBef>
              <a:buClr>
                <a:srgbClr val="B06000"/>
              </a:buClr>
              <a:buFontTx/>
              <a:buChar char="•"/>
            </a:pPr>
            <a:r>
              <a:rPr lang="en-US" sz="2400" dirty="0" smtClean="0">
                <a:latin typeface="Times New Roman" pitchFamily="18" charset="0"/>
              </a:rPr>
              <a:t>Production Capacity</a:t>
            </a:r>
          </a:p>
          <a:p>
            <a:pPr marL="1257300" lvl="2" indent="-342900" algn="just" eaLnBrk="0" hangingPunct="0">
              <a:spcBef>
                <a:spcPct val="25000"/>
              </a:spcBef>
              <a:buClr>
                <a:srgbClr val="B06000"/>
              </a:buClr>
              <a:buFontTx/>
              <a:buChar char="•"/>
            </a:pPr>
            <a:r>
              <a:rPr lang="en-US" sz="2400" dirty="0" smtClean="0">
                <a:latin typeface="Times New Roman" pitchFamily="18" charset="0"/>
              </a:rPr>
              <a:t>Salary Costs per unit</a:t>
            </a:r>
          </a:p>
          <a:p>
            <a:pPr lvl="2" algn="just" eaLnBrk="0" hangingPunct="0">
              <a:spcBef>
                <a:spcPct val="25000"/>
              </a:spcBef>
              <a:buClr>
                <a:srgbClr val="B06000"/>
              </a:buClr>
            </a:pPr>
            <a:endParaRPr lang="en-US" sz="2400" dirty="0" smtClean="0">
              <a:solidFill>
                <a:srgbClr val="B06000"/>
              </a:solidFill>
              <a:latin typeface="Times New Roman" pitchFamily="18" charset="0"/>
            </a:endParaRPr>
          </a:p>
          <a:p>
            <a:pPr marL="800100" lvl="1" indent="-342900" algn="just" eaLnBrk="0" hangingPunct="0">
              <a:spcBef>
                <a:spcPct val="25000"/>
              </a:spcBef>
              <a:buClr>
                <a:srgbClr val="B06000"/>
              </a:buClr>
              <a:buFontTx/>
              <a:buChar char="•"/>
            </a:pPr>
            <a:endParaRPr lang="en-US" sz="2400" dirty="0">
              <a:latin typeface="Times New Roman" pitchFamily="18" charset="0"/>
            </a:endParaRPr>
          </a:p>
          <a:p>
            <a:pPr marL="800100" lvl="1" indent="-342900" algn="just" eaLnBrk="0" hangingPunct="0">
              <a:spcBef>
                <a:spcPct val="25000"/>
              </a:spcBef>
              <a:buClr>
                <a:srgbClr val="B06000"/>
              </a:buClr>
            </a:pPr>
            <a:r>
              <a:rPr lang="en-US" sz="2400" dirty="0">
                <a:latin typeface="Times New Roman" pitchFamily="18" charset="0"/>
              </a:rPr>
              <a:t>			</a:t>
            </a:r>
          </a:p>
          <a:p>
            <a:pPr marL="800100" lvl="1" indent="-342900" algn="just" eaLnBrk="0" hangingPunct="0">
              <a:spcBef>
                <a:spcPct val="25000"/>
              </a:spcBef>
              <a:buClr>
                <a:srgbClr val="B06000"/>
              </a:buClr>
            </a:pPr>
            <a:r>
              <a:rPr lang="en-US" sz="2400" dirty="0">
                <a:latin typeface="Times New Roman" pitchFamily="18" charset="0"/>
              </a:rPr>
              <a:t>	</a:t>
            </a:r>
          </a:p>
          <a:p>
            <a:pPr marL="342900" indent="-342900" algn="just" eaLnBrk="0" hangingPunct="0">
              <a:spcBef>
                <a:spcPct val="25000"/>
              </a:spcBef>
              <a:buClr>
                <a:srgbClr val="B06000"/>
              </a:buClr>
            </a:pPr>
            <a:endParaRPr lang="en-US" sz="2400" dirty="0">
              <a:latin typeface="Times New Roman" pitchFamily="18" charset="0"/>
            </a:endParaRPr>
          </a:p>
          <a:p>
            <a:pPr marL="800100" lvl="1" indent="-342900" algn="just" eaLnBrk="0" hangingPunct="0">
              <a:spcBef>
                <a:spcPct val="25000"/>
              </a:spcBef>
              <a:buClr>
                <a:srgbClr val="B06000"/>
              </a:buClr>
              <a:buSzPct val="60000"/>
            </a:pPr>
            <a:endParaRPr lang="en-US" sz="2400" dirty="0">
              <a:solidFill>
                <a:srgbClr val="B06000"/>
              </a:solidFill>
              <a:latin typeface="Times New Roman" pitchFamily="18" charset="0"/>
            </a:endParaRPr>
          </a:p>
          <a:p>
            <a:pPr marL="800100" lvl="1" indent="-342900" eaLnBrk="0" hangingPunct="0">
              <a:spcBef>
                <a:spcPct val="25000"/>
              </a:spcBef>
              <a:buClr>
                <a:srgbClr val="B06000"/>
              </a:buClr>
            </a:pPr>
            <a:endParaRPr lang="en-US" sz="2400" dirty="0">
              <a:solidFill>
                <a:srgbClr val="B06000"/>
              </a:solidFill>
              <a:latin typeface="Times New Roman" pitchFamily="18" charset="0"/>
            </a:endParaRPr>
          </a:p>
        </p:txBody>
      </p:sp>
      <p:sp>
        <p:nvSpPr>
          <p:cNvPr id="6147" name="Rectangle 3"/>
          <p:cNvSpPr>
            <a:spLocks noChangeArrowheads="1"/>
          </p:cNvSpPr>
          <p:nvPr/>
        </p:nvSpPr>
        <p:spPr bwMode="auto">
          <a:xfrm>
            <a:off x="304800" y="152400"/>
            <a:ext cx="8153400" cy="838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a:r>
              <a:rPr lang="en-US" sz="3200" b="1" dirty="0" smtClean="0">
                <a:solidFill>
                  <a:srgbClr val="B06000"/>
                </a:solidFill>
                <a:latin typeface="Times New Roman" pitchFamily="18" charset="0"/>
              </a:rPr>
              <a:t>Right Size</a:t>
            </a:r>
            <a:r>
              <a:rPr lang="en-US" sz="3200" b="1" dirty="0">
                <a:solidFill>
                  <a:srgbClr val="B06000"/>
                </a:solidFill>
                <a:latin typeface="Times New Roman" pitchFamily="18" charset="0"/>
              </a:rPr>
              <a:t>	</a:t>
            </a:r>
          </a:p>
        </p:txBody>
      </p:sp>
      <p:pic>
        <p:nvPicPr>
          <p:cNvPr id="6148" name="Picture 4" descr="New HEPC Seal Logo"/>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8153400" y="6248400"/>
            <a:ext cx="503238" cy="5048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nvGrpSpPr>
          <p:cNvPr id="6149" name="Group 5"/>
          <p:cNvGrpSpPr>
            <a:grpSpLocks/>
          </p:cNvGrpSpPr>
          <p:nvPr/>
        </p:nvGrpSpPr>
        <p:grpSpPr bwMode="auto">
          <a:xfrm>
            <a:off x="0" y="0"/>
            <a:ext cx="9144000" cy="6872288"/>
            <a:chOff x="0" y="0"/>
            <a:chExt cx="5760" cy="4329"/>
          </a:xfrm>
        </p:grpSpPr>
        <p:sp>
          <p:nvSpPr>
            <p:cNvPr id="6150" name="Rectangle 6"/>
            <p:cNvSpPr>
              <a:spLocks noChangeArrowheads="1"/>
            </p:cNvSpPr>
            <p:nvPr/>
          </p:nvSpPr>
          <p:spPr bwMode="auto">
            <a:xfrm>
              <a:off x="5568" y="0"/>
              <a:ext cx="192" cy="4329"/>
            </a:xfrm>
            <a:prstGeom prst="rect">
              <a:avLst/>
            </a:prstGeom>
            <a:solidFill>
              <a:srgbClr val="B06000"/>
            </a:solidFill>
            <a:ln w="9525">
              <a:solidFill>
                <a:srgbClr val="CE6500"/>
              </a:solidFill>
              <a:miter lim="800000"/>
              <a:headEnd/>
              <a:tailEnd/>
            </a:ln>
          </p:spPr>
          <p:txBody>
            <a:bodyPr wrap="none" anchor="ctr"/>
            <a:lstStyle/>
            <a:p>
              <a:endParaRPr lang="en-US" dirty="0"/>
            </a:p>
          </p:txBody>
        </p:sp>
        <p:sp>
          <p:nvSpPr>
            <p:cNvPr id="6151" name="Line 7"/>
            <p:cNvSpPr>
              <a:spLocks noChangeShapeType="1"/>
            </p:cNvSpPr>
            <p:nvPr/>
          </p:nvSpPr>
          <p:spPr bwMode="auto">
            <a:xfrm>
              <a:off x="5529" y="0"/>
              <a:ext cx="0" cy="4320"/>
            </a:xfrm>
            <a:prstGeom prst="line">
              <a:avLst/>
            </a:prstGeom>
            <a:noFill/>
            <a:ln w="38100">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dirty="0"/>
            </a:p>
          </p:txBody>
        </p:sp>
        <p:sp>
          <p:nvSpPr>
            <p:cNvPr id="6152" name="Text Box 8"/>
            <p:cNvSpPr txBox="1">
              <a:spLocks noChangeArrowheads="1"/>
            </p:cNvSpPr>
            <p:nvPr/>
          </p:nvSpPr>
          <p:spPr bwMode="auto">
            <a:xfrm>
              <a:off x="0" y="4089"/>
              <a:ext cx="3696" cy="1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400" b="1" i="1" dirty="0">
                  <a:solidFill>
                    <a:srgbClr val="B06000"/>
                  </a:solidFill>
                  <a:latin typeface="Times New Roman" pitchFamily="18" charset="0"/>
                </a:rPr>
                <a:t>West Virginia Higher Education Policy Commission</a:t>
              </a:r>
            </a:p>
          </p:txBody>
        </p:sp>
      </p:grpSp>
    </p:spTree>
    <p:extLst>
      <p:ext uri="{BB962C8B-B14F-4D97-AF65-F5344CB8AC3E}">
        <p14:creationId xmlns:p14="http://schemas.microsoft.com/office/powerpoint/2010/main" xmlns="" val="1290469743"/>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381000" y="1143000"/>
            <a:ext cx="7924800" cy="87716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marL="1257300" lvl="2" indent="-342900" algn="just" eaLnBrk="0" hangingPunct="0">
              <a:spcBef>
                <a:spcPct val="25000"/>
              </a:spcBef>
              <a:buClr>
                <a:srgbClr val="B06000"/>
              </a:buClr>
              <a:buFontTx/>
              <a:buChar char="•"/>
            </a:pPr>
            <a:r>
              <a:rPr lang="en-US" sz="2400" dirty="0" smtClean="0">
                <a:latin typeface="Times New Roman" pitchFamily="18" charset="0"/>
              </a:rPr>
              <a:t>Strong Governance</a:t>
            </a:r>
          </a:p>
          <a:p>
            <a:pPr marL="1714500" lvl="3" indent="-342900" algn="just" eaLnBrk="0" hangingPunct="0">
              <a:spcBef>
                <a:spcPct val="25000"/>
              </a:spcBef>
              <a:buClr>
                <a:srgbClr val="B06000"/>
              </a:buClr>
              <a:buFontTx/>
              <a:buChar char="•"/>
            </a:pPr>
            <a:r>
              <a:rPr lang="en-US" sz="2400" dirty="0" smtClean="0">
                <a:latin typeface="Times New Roman" pitchFamily="18" charset="0"/>
              </a:rPr>
              <a:t>Engaged</a:t>
            </a:r>
          </a:p>
          <a:p>
            <a:pPr marL="1714500" lvl="3" indent="-342900" algn="just" eaLnBrk="0" hangingPunct="0">
              <a:spcBef>
                <a:spcPct val="25000"/>
              </a:spcBef>
              <a:buClr>
                <a:srgbClr val="B06000"/>
              </a:buClr>
              <a:buFontTx/>
              <a:buChar char="•"/>
            </a:pPr>
            <a:r>
              <a:rPr lang="en-US" sz="2400" dirty="0" smtClean="0">
                <a:latin typeface="Times New Roman" pitchFamily="18" charset="0"/>
              </a:rPr>
              <a:t>Risk Aware</a:t>
            </a:r>
          </a:p>
          <a:p>
            <a:pPr marL="1714500" lvl="3" indent="-342900" algn="just" eaLnBrk="0" hangingPunct="0">
              <a:spcBef>
                <a:spcPct val="25000"/>
              </a:spcBef>
              <a:buClr>
                <a:srgbClr val="B06000"/>
              </a:buClr>
              <a:buFontTx/>
              <a:buChar char="•"/>
            </a:pPr>
            <a:r>
              <a:rPr lang="en-US" sz="2400" dirty="0" smtClean="0">
                <a:latin typeface="Times New Roman" pitchFamily="18" charset="0"/>
              </a:rPr>
              <a:t>Date Informed</a:t>
            </a:r>
            <a:endParaRPr lang="en-US" sz="2400" dirty="0">
              <a:latin typeface="Times New Roman" pitchFamily="18" charset="0"/>
            </a:endParaRPr>
          </a:p>
          <a:p>
            <a:pPr marL="1257300" lvl="2" indent="-342900" algn="just" eaLnBrk="0" hangingPunct="0">
              <a:spcBef>
                <a:spcPct val="25000"/>
              </a:spcBef>
              <a:buClr>
                <a:srgbClr val="B06000"/>
              </a:buClr>
              <a:buFontTx/>
              <a:buChar char="•"/>
            </a:pPr>
            <a:r>
              <a:rPr lang="en-US" sz="2400" dirty="0" smtClean="0">
                <a:latin typeface="Times New Roman" pitchFamily="18" charset="0"/>
              </a:rPr>
              <a:t>Increase Enrollment</a:t>
            </a:r>
          </a:p>
          <a:p>
            <a:pPr marL="1714500" lvl="3" indent="-342900" algn="just" eaLnBrk="0" hangingPunct="0">
              <a:spcBef>
                <a:spcPct val="25000"/>
              </a:spcBef>
              <a:buClr>
                <a:srgbClr val="B06000"/>
              </a:buClr>
              <a:buFontTx/>
              <a:buChar char="•"/>
            </a:pPr>
            <a:r>
              <a:rPr lang="en-US" sz="2400" dirty="0" smtClean="0">
                <a:latin typeface="Times New Roman" pitchFamily="18" charset="0"/>
              </a:rPr>
              <a:t>Online</a:t>
            </a:r>
          </a:p>
          <a:p>
            <a:pPr marL="1714500" lvl="3" indent="-342900" algn="just" eaLnBrk="0" hangingPunct="0">
              <a:spcBef>
                <a:spcPct val="25000"/>
              </a:spcBef>
              <a:buClr>
                <a:srgbClr val="B06000"/>
              </a:buClr>
              <a:buFontTx/>
              <a:buChar char="•"/>
            </a:pPr>
            <a:r>
              <a:rPr lang="en-US" sz="2400" dirty="0" smtClean="0">
                <a:latin typeface="Times New Roman" pitchFamily="18" charset="0"/>
              </a:rPr>
              <a:t>Foreign Students</a:t>
            </a:r>
          </a:p>
          <a:p>
            <a:pPr marL="1257300" lvl="2" indent="-342900" algn="just" eaLnBrk="0" hangingPunct="0">
              <a:spcBef>
                <a:spcPct val="25000"/>
              </a:spcBef>
              <a:buClr>
                <a:srgbClr val="B06000"/>
              </a:buClr>
              <a:buFontTx/>
              <a:buChar char="•"/>
            </a:pPr>
            <a:r>
              <a:rPr lang="en-US" sz="2400" dirty="0" smtClean="0">
                <a:latin typeface="Times New Roman" pitchFamily="18" charset="0"/>
              </a:rPr>
              <a:t>Reduce Costs</a:t>
            </a:r>
          </a:p>
          <a:p>
            <a:pPr marL="1714500" lvl="3" indent="-342900" algn="just" eaLnBrk="0" hangingPunct="0">
              <a:spcBef>
                <a:spcPct val="25000"/>
              </a:spcBef>
              <a:buClr>
                <a:srgbClr val="B06000"/>
              </a:buClr>
              <a:buFontTx/>
              <a:buChar char="•"/>
            </a:pPr>
            <a:r>
              <a:rPr lang="en-US" sz="2400" dirty="0" smtClean="0">
                <a:latin typeface="Times New Roman" pitchFamily="18" charset="0"/>
              </a:rPr>
              <a:t>Run at Capacity</a:t>
            </a:r>
          </a:p>
          <a:p>
            <a:pPr marL="1714500" lvl="3" indent="-342900" algn="just" eaLnBrk="0" hangingPunct="0">
              <a:spcBef>
                <a:spcPct val="25000"/>
              </a:spcBef>
              <a:buClr>
                <a:srgbClr val="B06000"/>
              </a:buClr>
              <a:buFontTx/>
              <a:buChar char="•"/>
            </a:pPr>
            <a:r>
              <a:rPr lang="en-US" sz="2400" dirty="0" smtClean="0">
                <a:latin typeface="Times New Roman" pitchFamily="18" charset="0"/>
              </a:rPr>
              <a:t>Reduce the number of administrators per staff</a:t>
            </a:r>
          </a:p>
          <a:p>
            <a:pPr marL="1714500" lvl="3" indent="-342900" algn="just" eaLnBrk="0" hangingPunct="0">
              <a:spcBef>
                <a:spcPct val="25000"/>
              </a:spcBef>
              <a:buClr>
                <a:srgbClr val="B06000"/>
              </a:buClr>
              <a:buFontTx/>
              <a:buChar char="•"/>
            </a:pPr>
            <a:r>
              <a:rPr lang="en-US" sz="2400" dirty="0" smtClean="0">
                <a:latin typeface="Times New Roman" pitchFamily="18" charset="0"/>
              </a:rPr>
              <a:t>Shared Services</a:t>
            </a:r>
          </a:p>
          <a:p>
            <a:pPr lvl="2" algn="just" eaLnBrk="0" hangingPunct="0">
              <a:spcBef>
                <a:spcPct val="25000"/>
              </a:spcBef>
              <a:buClr>
                <a:srgbClr val="B06000"/>
              </a:buClr>
            </a:pPr>
            <a:endParaRPr lang="en-US" sz="2400" dirty="0" smtClean="0">
              <a:latin typeface="Times New Roman" pitchFamily="18" charset="0"/>
            </a:endParaRPr>
          </a:p>
          <a:p>
            <a:pPr lvl="2" algn="just" eaLnBrk="0" hangingPunct="0">
              <a:spcBef>
                <a:spcPct val="25000"/>
              </a:spcBef>
              <a:buClr>
                <a:srgbClr val="B06000"/>
              </a:buClr>
            </a:pPr>
            <a:endParaRPr lang="en-US" sz="2400" dirty="0" smtClean="0">
              <a:solidFill>
                <a:srgbClr val="B06000"/>
              </a:solidFill>
              <a:latin typeface="Times New Roman" pitchFamily="18" charset="0"/>
            </a:endParaRPr>
          </a:p>
          <a:p>
            <a:pPr marL="800100" lvl="1" indent="-342900" algn="just" eaLnBrk="0" hangingPunct="0">
              <a:spcBef>
                <a:spcPct val="25000"/>
              </a:spcBef>
              <a:buClr>
                <a:srgbClr val="B06000"/>
              </a:buClr>
              <a:buFontTx/>
              <a:buChar char="•"/>
            </a:pPr>
            <a:endParaRPr lang="en-US" sz="2400" dirty="0">
              <a:latin typeface="Times New Roman" pitchFamily="18" charset="0"/>
            </a:endParaRPr>
          </a:p>
          <a:p>
            <a:pPr marL="800100" lvl="1" indent="-342900" algn="just" eaLnBrk="0" hangingPunct="0">
              <a:spcBef>
                <a:spcPct val="25000"/>
              </a:spcBef>
              <a:buClr>
                <a:srgbClr val="B06000"/>
              </a:buClr>
            </a:pPr>
            <a:r>
              <a:rPr lang="en-US" sz="2400" dirty="0">
                <a:latin typeface="Times New Roman" pitchFamily="18" charset="0"/>
              </a:rPr>
              <a:t>			</a:t>
            </a:r>
          </a:p>
          <a:p>
            <a:pPr marL="800100" lvl="1" indent="-342900" algn="just" eaLnBrk="0" hangingPunct="0">
              <a:spcBef>
                <a:spcPct val="25000"/>
              </a:spcBef>
              <a:buClr>
                <a:srgbClr val="B06000"/>
              </a:buClr>
            </a:pPr>
            <a:r>
              <a:rPr lang="en-US" sz="2400" dirty="0">
                <a:latin typeface="Times New Roman" pitchFamily="18" charset="0"/>
              </a:rPr>
              <a:t>	</a:t>
            </a:r>
          </a:p>
          <a:p>
            <a:pPr marL="342900" indent="-342900" algn="just" eaLnBrk="0" hangingPunct="0">
              <a:spcBef>
                <a:spcPct val="25000"/>
              </a:spcBef>
              <a:buClr>
                <a:srgbClr val="B06000"/>
              </a:buClr>
            </a:pPr>
            <a:endParaRPr lang="en-US" sz="2400" dirty="0">
              <a:latin typeface="Times New Roman" pitchFamily="18" charset="0"/>
            </a:endParaRPr>
          </a:p>
          <a:p>
            <a:pPr marL="800100" lvl="1" indent="-342900" algn="just" eaLnBrk="0" hangingPunct="0">
              <a:spcBef>
                <a:spcPct val="25000"/>
              </a:spcBef>
              <a:buClr>
                <a:srgbClr val="B06000"/>
              </a:buClr>
              <a:buSzPct val="60000"/>
            </a:pPr>
            <a:endParaRPr lang="en-US" sz="2400" dirty="0">
              <a:solidFill>
                <a:srgbClr val="B06000"/>
              </a:solidFill>
              <a:latin typeface="Times New Roman" pitchFamily="18" charset="0"/>
            </a:endParaRPr>
          </a:p>
          <a:p>
            <a:pPr marL="800100" lvl="1" indent="-342900" eaLnBrk="0" hangingPunct="0">
              <a:spcBef>
                <a:spcPct val="25000"/>
              </a:spcBef>
              <a:buClr>
                <a:srgbClr val="B06000"/>
              </a:buClr>
            </a:pPr>
            <a:endParaRPr lang="en-US" sz="2400" dirty="0">
              <a:solidFill>
                <a:srgbClr val="B06000"/>
              </a:solidFill>
              <a:latin typeface="Times New Roman" pitchFamily="18" charset="0"/>
            </a:endParaRPr>
          </a:p>
        </p:txBody>
      </p:sp>
      <p:sp>
        <p:nvSpPr>
          <p:cNvPr id="6147" name="Rectangle 3"/>
          <p:cNvSpPr>
            <a:spLocks noChangeArrowheads="1"/>
          </p:cNvSpPr>
          <p:nvPr/>
        </p:nvSpPr>
        <p:spPr bwMode="auto">
          <a:xfrm>
            <a:off x="304800" y="152400"/>
            <a:ext cx="8153400" cy="838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a:r>
              <a:rPr lang="en-US" sz="3200" b="1" dirty="0" smtClean="0">
                <a:solidFill>
                  <a:srgbClr val="B06000"/>
                </a:solidFill>
                <a:latin typeface="Times New Roman" pitchFamily="18" charset="0"/>
              </a:rPr>
              <a:t>Strategies</a:t>
            </a:r>
            <a:r>
              <a:rPr lang="en-US" sz="3200" b="1" dirty="0">
                <a:solidFill>
                  <a:srgbClr val="B06000"/>
                </a:solidFill>
                <a:latin typeface="Times New Roman" pitchFamily="18" charset="0"/>
              </a:rPr>
              <a:t>	</a:t>
            </a:r>
          </a:p>
        </p:txBody>
      </p:sp>
      <p:pic>
        <p:nvPicPr>
          <p:cNvPr id="6148" name="Picture 4" descr="New HEPC Seal Logo"/>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8153400" y="6248400"/>
            <a:ext cx="503238" cy="5048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nvGrpSpPr>
          <p:cNvPr id="6149" name="Group 5"/>
          <p:cNvGrpSpPr>
            <a:grpSpLocks/>
          </p:cNvGrpSpPr>
          <p:nvPr/>
        </p:nvGrpSpPr>
        <p:grpSpPr bwMode="auto">
          <a:xfrm>
            <a:off x="0" y="0"/>
            <a:ext cx="9144000" cy="6872288"/>
            <a:chOff x="0" y="0"/>
            <a:chExt cx="5760" cy="4329"/>
          </a:xfrm>
        </p:grpSpPr>
        <p:sp>
          <p:nvSpPr>
            <p:cNvPr id="6150" name="Rectangle 6"/>
            <p:cNvSpPr>
              <a:spLocks noChangeArrowheads="1"/>
            </p:cNvSpPr>
            <p:nvPr/>
          </p:nvSpPr>
          <p:spPr bwMode="auto">
            <a:xfrm>
              <a:off x="5568" y="0"/>
              <a:ext cx="192" cy="4329"/>
            </a:xfrm>
            <a:prstGeom prst="rect">
              <a:avLst/>
            </a:prstGeom>
            <a:solidFill>
              <a:srgbClr val="B06000"/>
            </a:solidFill>
            <a:ln w="9525">
              <a:solidFill>
                <a:srgbClr val="CE6500"/>
              </a:solidFill>
              <a:miter lim="800000"/>
              <a:headEnd/>
              <a:tailEnd/>
            </a:ln>
          </p:spPr>
          <p:txBody>
            <a:bodyPr wrap="none" anchor="ctr"/>
            <a:lstStyle/>
            <a:p>
              <a:endParaRPr lang="en-US" dirty="0"/>
            </a:p>
          </p:txBody>
        </p:sp>
        <p:sp>
          <p:nvSpPr>
            <p:cNvPr id="6151" name="Line 7"/>
            <p:cNvSpPr>
              <a:spLocks noChangeShapeType="1"/>
            </p:cNvSpPr>
            <p:nvPr/>
          </p:nvSpPr>
          <p:spPr bwMode="auto">
            <a:xfrm>
              <a:off x="5529" y="0"/>
              <a:ext cx="0" cy="4320"/>
            </a:xfrm>
            <a:prstGeom prst="line">
              <a:avLst/>
            </a:prstGeom>
            <a:noFill/>
            <a:ln w="38100">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dirty="0"/>
            </a:p>
          </p:txBody>
        </p:sp>
        <p:sp>
          <p:nvSpPr>
            <p:cNvPr id="6152" name="Text Box 8"/>
            <p:cNvSpPr txBox="1">
              <a:spLocks noChangeArrowheads="1"/>
            </p:cNvSpPr>
            <p:nvPr/>
          </p:nvSpPr>
          <p:spPr bwMode="auto">
            <a:xfrm>
              <a:off x="0" y="4089"/>
              <a:ext cx="3696" cy="1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400" b="1" i="1" dirty="0">
                  <a:solidFill>
                    <a:srgbClr val="B06000"/>
                  </a:solidFill>
                  <a:latin typeface="Times New Roman" pitchFamily="18" charset="0"/>
                </a:rPr>
                <a:t>West Virginia Higher Education Policy Commission</a:t>
              </a:r>
            </a:p>
          </p:txBody>
        </p:sp>
      </p:grpSp>
    </p:spTree>
    <p:extLst>
      <p:ext uri="{BB962C8B-B14F-4D97-AF65-F5344CB8AC3E}">
        <p14:creationId xmlns:p14="http://schemas.microsoft.com/office/powerpoint/2010/main" xmlns="" val="836169162"/>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576</TotalTime>
  <Words>1449</Words>
  <Application>Microsoft Office PowerPoint</Application>
  <PresentationFormat>On-screen Show (4:3)</PresentationFormat>
  <Paragraphs>157</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Building a Better Business Model From Risk Aware to Financially Sustainable</vt:lpstr>
      <vt:lpstr>Slide 2</vt:lpstr>
      <vt:lpstr>Slide 3</vt:lpstr>
      <vt:lpstr>Slide 4</vt:lpstr>
      <vt:lpstr>Slide 5</vt:lpstr>
      <vt:lpstr>Slide 6</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emagee</dc:creator>
  <cp:lastModifiedBy>Jessica Tice</cp:lastModifiedBy>
  <cp:revision>26</cp:revision>
  <cp:lastPrinted>2014-07-29T15:30:03Z</cp:lastPrinted>
  <dcterms:created xsi:type="dcterms:W3CDTF">2014-07-28T17:47:56Z</dcterms:created>
  <dcterms:modified xsi:type="dcterms:W3CDTF">2014-07-30T15:53:36Z</dcterms:modified>
</cp:coreProperties>
</file>