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26" r:id="rId3"/>
    <p:sldId id="332" r:id="rId4"/>
    <p:sldId id="331" r:id="rId5"/>
    <p:sldId id="334" r:id="rId6"/>
    <p:sldId id="333" r:id="rId7"/>
    <p:sldId id="338" r:id="rId8"/>
    <p:sldId id="335" r:id="rId9"/>
    <p:sldId id="337" r:id="rId10"/>
    <p:sldId id="336" r:id="rId11"/>
    <p:sldId id="32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F581F"/>
    <a:srgbClr val="46651E"/>
    <a:srgbClr val="859B4E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2BC8-AFCD-4849-BBD0-6890899CA24A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BBFD8-9588-4217-AED0-C8AA28F94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039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89651-C013-4E17-8070-051299E244FB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FEC06-1DD6-4C21-B908-8239E83E9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0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1980’s recession there has been a decrease</a:t>
            </a:r>
            <a:r>
              <a:rPr lang="en-US" baseline="0" dirty="0" smtClean="0"/>
              <a:t> to federal and state higher education spending.  In many states funding levels have stayed roughly the same, but enrollment and services have increased meaning that allocations are not going as far.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EC06-1DD6-4C21-B908-8239E83E97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2006-07</a:t>
            </a:r>
            <a:r>
              <a:rPr lang="en-US" baseline="0" dirty="0" smtClean="0"/>
              <a:t>  total loans were 241 million, so the amount of student borrowing has almost doubled in not even a decade.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EC06-1DD6-4C21-B908-8239E83E97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Domino effect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EC06-1DD6-4C21-B908-8239E83E97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DED1C-BE74-4088-BFD0-490300C913AE}" type="slidenum">
              <a:rPr lang="en-US"/>
              <a:pPr/>
              <a:t>11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610" y="4342191"/>
            <a:ext cx="5488781" cy="41154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EB99-8704-480F-8FF2-6FA6339B1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2B8F-0124-46C4-86C2-4FB805E25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70CA-9FF9-4F53-94C2-53B9B973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7425-8F67-4BCA-AB05-85047A6D8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F4A9-66A6-4973-9344-EB2DDCAEC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D784-31FB-42D0-9019-598A70A13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D9B7D-B35B-44FF-8643-A31528A85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0C4C-24E0-481F-87D1-7B21621B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14287-19D9-4F6B-943B-BBC9B6B55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A70-86B4-4B28-BD48-07E9E5DBD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8F73-4853-4198-9A21-92F5E975C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>
          <a:solidFill>
            <a:schemeClr val="tx2"/>
          </a:solidFill>
          <a:latin typeface="Arial"/>
          <a:ea typeface="ＭＳ Ｐゴシック" pitchFamily="-111" charset="-128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Char char="•"/>
        <a:defRPr sz="3200" b="1" i="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Char char="–"/>
        <a:defRPr sz="2800" b="1" i="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Char char="•"/>
        <a:defRPr sz="2400" b="0" i="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Char char="–"/>
        <a:defRPr sz="2000" b="0" i="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Char char="»"/>
        <a:defRPr sz="2000" b="0" i="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/>
                <a:cs typeface="Arial"/>
              </a:rPr>
              <a:t>Public Higher Education In </a:t>
            </a:r>
          </a:p>
          <a:p>
            <a:pPr algn="ctr"/>
            <a:r>
              <a:rPr lang="en-US" sz="3600" b="1" dirty="0" smtClean="0">
                <a:latin typeface="Arial"/>
                <a:cs typeface="Arial"/>
              </a:rPr>
              <a:t>West Virginia </a:t>
            </a:r>
            <a:endParaRPr lang="en-US" sz="3600" b="1" dirty="0">
              <a:latin typeface="Arial"/>
              <a:cs typeface="Arial"/>
            </a:endParaRPr>
          </a:p>
        </p:txBody>
      </p:sp>
      <p:pic>
        <p:nvPicPr>
          <p:cNvPr id="5" name="Picture 4" descr="HEPC2c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133600"/>
            <a:ext cx="2661677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9311" y="5257800"/>
            <a:ext cx="7094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Dr. Neal Holly, Director of Policy and Strategic Initiatives 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August 1,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221163"/>
          </a:xfrm>
        </p:spPr>
        <p:txBody>
          <a:bodyPr/>
          <a:lstStyle/>
          <a:p>
            <a:r>
              <a:rPr lang="en-US" dirty="0" smtClean="0"/>
              <a:t>We have to collectively work to preserve the state funding that we have, and hope some will return. </a:t>
            </a:r>
          </a:p>
          <a:p>
            <a:endParaRPr lang="en-US" dirty="0" smtClean="0"/>
          </a:p>
          <a:p>
            <a:r>
              <a:rPr lang="en-US" dirty="0" smtClean="0"/>
              <a:t>Through helping students complete:</a:t>
            </a:r>
          </a:p>
          <a:p>
            <a:pPr lvl="1"/>
            <a:r>
              <a:rPr lang="en-US" b="0" dirty="0" smtClean="0"/>
              <a:t>Better lifetime outcomes for students</a:t>
            </a:r>
          </a:p>
          <a:p>
            <a:pPr lvl="1"/>
            <a:r>
              <a:rPr lang="en-US" b="0" dirty="0" smtClean="0"/>
              <a:t>Increased revenue to the institution</a:t>
            </a:r>
          </a:p>
          <a:p>
            <a:pPr lvl="1"/>
            <a:r>
              <a:rPr lang="en-US" b="0" dirty="0" smtClean="0"/>
              <a:t>Demonstrate need for Increased appropriations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4343400" y="5684838"/>
            <a:ext cx="533400" cy="46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0" y="3797010"/>
            <a:ext cx="9144000" cy="260379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 smtClean="0"/>
          </a:p>
          <a:p>
            <a:pPr algn="ctr">
              <a:spcBef>
                <a:spcPct val="10000"/>
              </a:spcBef>
            </a:pPr>
            <a:r>
              <a:rPr lang="en-US" sz="1600" b="1" dirty="0" smtClean="0">
                <a:latin typeface="Arial"/>
                <a:cs typeface="Arial"/>
              </a:rPr>
              <a:t>Dr. Neal Holly, Director of </a:t>
            </a:r>
            <a:endParaRPr lang="en-US" sz="1600" b="1" dirty="0">
              <a:latin typeface="Arial"/>
              <a:cs typeface="Arial"/>
            </a:endParaRPr>
          </a:p>
          <a:p>
            <a:pPr algn="ctr">
              <a:spcBef>
                <a:spcPct val="10000"/>
              </a:spcBef>
            </a:pPr>
            <a:r>
              <a:rPr lang="en-US" sz="1600" dirty="0" smtClean="0">
                <a:latin typeface="Arial"/>
                <a:cs typeface="Arial"/>
              </a:rPr>
              <a:t>Division of Policy and Planning </a:t>
            </a:r>
            <a:endParaRPr lang="en-US" sz="1600" dirty="0">
              <a:latin typeface="Arial"/>
              <a:cs typeface="Arial"/>
            </a:endParaRPr>
          </a:p>
          <a:p>
            <a:pPr algn="ctr">
              <a:spcBef>
                <a:spcPct val="10000"/>
              </a:spcBef>
            </a:pPr>
            <a:r>
              <a:rPr lang="en-US" sz="1600" dirty="0">
                <a:latin typeface="Arial"/>
                <a:cs typeface="Arial"/>
              </a:rPr>
              <a:t>West Virginia Higher Education Policy Commission</a:t>
            </a:r>
          </a:p>
          <a:p>
            <a:pPr algn="ctr">
              <a:spcBef>
                <a:spcPct val="10000"/>
              </a:spcBef>
            </a:pPr>
            <a:r>
              <a:rPr lang="en-US" sz="1600" dirty="0">
                <a:latin typeface="Arial"/>
                <a:cs typeface="Arial"/>
              </a:rPr>
              <a:t>1018 Kanawha Boulevard East, Suite </a:t>
            </a:r>
            <a:r>
              <a:rPr lang="en-US" sz="1600" dirty="0" smtClean="0">
                <a:latin typeface="Arial"/>
                <a:cs typeface="Arial"/>
              </a:rPr>
              <a:t>700, Charleston</a:t>
            </a:r>
            <a:r>
              <a:rPr lang="en-US" sz="1600" dirty="0">
                <a:latin typeface="Arial"/>
                <a:cs typeface="Arial"/>
              </a:rPr>
              <a:t>, WV 25301</a:t>
            </a:r>
          </a:p>
          <a:p>
            <a:pPr algn="ctr">
              <a:spcBef>
                <a:spcPct val="10000"/>
              </a:spcBef>
            </a:pPr>
            <a:r>
              <a:rPr lang="en-US" sz="1600" dirty="0">
                <a:latin typeface="Arial"/>
                <a:cs typeface="Arial"/>
              </a:rPr>
              <a:t>(304) </a:t>
            </a:r>
            <a:r>
              <a:rPr lang="en-US" sz="1600" dirty="0" smtClean="0">
                <a:latin typeface="Arial"/>
                <a:cs typeface="Arial"/>
              </a:rPr>
              <a:t>558-1112 • nholly@hepc.wvnet.edu</a:t>
            </a:r>
            <a:endParaRPr lang="en-US" sz="1600" dirty="0">
              <a:latin typeface="Arial"/>
              <a:cs typeface="Arial"/>
            </a:endParaRPr>
          </a:p>
          <a:p>
            <a:pPr algn="ctr">
              <a:spcBef>
                <a:spcPct val="10000"/>
              </a:spcBef>
            </a:pPr>
            <a:r>
              <a:rPr lang="en-US" sz="1600" dirty="0" err="1">
                <a:latin typeface="Arial"/>
                <a:cs typeface="Arial"/>
              </a:rPr>
              <a:t>www.hepc.wvnet.edu</a:t>
            </a:r>
            <a:endParaRPr lang="en-US" sz="1600" dirty="0">
              <a:latin typeface="Arial"/>
              <a:cs typeface="Arial"/>
            </a:endParaRPr>
          </a:p>
          <a:p>
            <a:pPr algn="ctr">
              <a:spcBef>
                <a:spcPct val="10000"/>
              </a:spcBef>
            </a:pPr>
            <a:endParaRPr lang="en-US" dirty="0">
              <a:latin typeface="Times New Roman" charset="0"/>
            </a:endParaRPr>
          </a:p>
          <a:p>
            <a:pPr algn="ctr">
              <a:spcBef>
                <a:spcPct val="10000"/>
              </a:spcBef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60215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Contact Information</a:t>
            </a:r>
            <a:endParaRPr lang="en-US" sz="4400" b="1" dirty="0"/>
          </a:p>
        </p:txBody>
      </p:sp>
      <p:pic>
        <p:nvPicPr>
          <p:cNvPr id="6" name="Picture 5" descr="HEPC2c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00200"/>
            <a:ext cx="2281437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Discussion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Challenges</a:t>
            </a:r>
          </a:p>
          <a:p>
            <a:pPr lvl="1"/>
            <a:r>
              <a:rPr lang="en-US" b="0" dirty="0" smtClean="0"/>
              <a:t>Less money</a:t>
            </a:r>
          </a:p>
          <a:p>
            <a:pPr lvl="1"/>
            <a:r>
              <a:rPr lang="en-US" b="0" dirty="0" smtClean="0"/>
              <a:t>Increased  expectations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Role of the Master Plan &amp; Compact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/>
          <a:p>
            <a:r>
              <a:rPr lang="en-US" sz="3600" dirty="0" smtClean="0"/>
              <a:t>Reduced Federal &amp; State Spending</a:t>
            </a:r>
          </a:p>
          <a:p>
            <a:pPr lvl="1"/>
            <a:r>
              <a:rPr lang="en-US" sz="3600" b="0" dirty="0" smtClean="0"/>
              <a:t>Decrease to Perkins and Work-Study</a:t>
            </a:r>
          </a:p>
          <a:p>
            <a:pPr lvl="1"/>
            <a:r>
              <a:rPr lang="en-US" sz="3600" b="0" dirty="0" smtClean="0"/>
              <a:t>Cuts in state higher ed. spending</a:t>
            </a:r>
          </a:p>
          <a:p>
            <a:pPr lvl="1"/>
            <a:r>
              <a:rPr lang="en-US" sz="3600" b="0" dirty="0" smtClean="0"/>
              <a:t>WV cuts coming at the end of recession, while other states are bouncing back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2011-12 academic year, WV Public 4-year Institutions</a:t>
            </a:r>
          </a:p>
          <a:p>
            <a:pPr lvl="1"/>
            <a:r>
              <a:rPr lang="en-US" b="0" dirty="0" smtClean="0"/>
              <a:t>Over $1 billion dollars in federal and state Support</a:t>
            </a: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$458 million in federal student loans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1636 colleges and universities were not accountable for completion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Until a decade ago it was the opposite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“Look to your left, look to your right…”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1163"/>
          </a:xfrm>
        </p:spPr>
        <p:txBody>
          <a:bodyPr/>
          <a:lstStyle/>
          <a:p>
            <a:r>
              <a:rPr lang="en-US" dirty="0" smtClean="0"/>
              <a:t>In a short period of time:</a:t>
            </a:r>
          </a:p>
          <a:p>
            <a:pPr lvl="1"/>
            <a:r>
              <a:rPr lang="en-US" b="0" dirty="0" smtClean="0"/>
              <a:t>Record borrowing &amp; tuition increases</a:t>
            </a:r>
          </a:p>
          <a:p>
            <a:pPr lvl="1"/>
            <a:r>
              <a:rPr lang="en-US" b="0" dirty="0" smtClean="0"/>
              <a:t>National attention to college completion</a:t>
            </a:r>
          </a:p>
          <a:p>
            <a:pPr lvl="2"/>
            <a:r>
              <a:rPr lang="en-US" dirty="0" smtClean="0"/>
              <a:t>Foundations </a:t>
            </a:r>
          </a:p>
          <a:p>
            <a:pPr lvl="2"/>
            <a:r>
              <a:rPr lang="en-US" dirty="0" smtClean="0"/>
              <a:t>Employers  </a:t>
            </a:r>
          </a:p>
          <a:p>
            <a:pPr lvl="1"/>
            <a:r>
              <a:rPr lang="en-US" b="0" dirty="0" smtClean="0"/>
              <a:t>Better Data</a:t>
            </a:r>
          </a:p>
          <a:p>
            <a:pPr lvl="1"/>
            <a:r>
              <a:rPr lang="en-US" b="0" dirty="0" smtClean="0"/>
              <a:t>Shift from college access to success</a:t>
            </a:r>
          </a:p>
          <a:p>
            <a:pPr lvl="1"/>
            <a:r>
              <a:rPr lang="en-US" b="0" dirty="0" smtClean="0"/>
              <a:t>Increased oversight by legislators </a:t>
            </a:r>
          </a:p>
          <a:p>
            <a:pPr lvl="1"/>
            <a:r>
              <a:rPr lang="en-US" b="0" dirty="0" smtClean="0"/>
              <a:t>Funding tied to performance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Entering 2007 system cohort six-year completion rate:</a:t>
            </a:r>
          </a:p>
          <a:p>
            <a:pPr lvl="1"/>
            <a:r>
              <a:rPr lang="en-US" b="0" dirty="0" smtClean="0"/>
              <a:t>All first-time freshmen		</a:t>
            </a:r>
            <a:r>
              <a:rPr lang="en-US" dirty="0" smtClean="0"/>
              <a:t>45.5%</a:t>
            </a:r>
          </a:p>
          <a:p>
            <a:pPr lvl="1"/>
            <a:r>
              <a:rPr lang="en-US" b="0" dirty="0" smtClean="0"/>
              <a:t>Low-income freshmen		</a:t>
            </a:r>
            <a:r>
              <a:rPr lang="en-US" dirty="0" smtClean="0"/>
              <a:t>34.3%</a:t>
            </a:r>
          </a:p>
          <a:p>
            <a:pPr lvl="1"/>
            <a:r>
              <a:rPr lang="en-US" b="0" dirty="0" smtClean="0"/>
              <a:t>Returning adults			</a:t>
            </a:r>
            <a:r>
              <a:rPr lang="en-US" dirty="0" smtClean="0"/>
              <a:t>43.9%</a:t>
            </a:r>
          </a:p>
          <a:p>
            <a:pPr lvl="1"/>
            <a:r>
              <a:rPr lang="en-US" b="0" dirty="0" smtClean="0"/>
              <a:t>Transfer students			</a:t>
            </a:r>
            <a:r>
              <a:rPr lang="en-US" dirty="0" smtClean="0"/>
              <a:t>53.2%</a:t>
            </a:r>
          </a:p>
          <a:p>
            <a:pPr lvl="1"/>
            <a:r>
              <a:rPr lang="en-US" b="0" dirty="0" smtClean="0"/>
              <a:t>Underrepresented Race:	</a:t>
            </a:r>
            <a:r>
              <a:rPr lang="en-US" dirty="0" smtClean="0"/>
              <a:t>27.8% </a:t>
            </a:r>
          </a:p>
          <a:p>
            <a:r>
              <a:rPr lang="en-US" b="0" dirty="0" smtClean="0"/>
              <a:t>2012 average loan debt of graduate:</a:t>
            </a:r>
          </a:p>
          <a:p>
            <a:pPr lvl="1"/>
            <a:r>
              <a:rPr lang="en-US" dirty="0" smtClean="0"/>
              <a:t>$35,919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 and Compact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221163"/>
          </a:xfrm>
        </p:spPr>
        <p:txBody>
          <a:bodyPr/>
          <a:lstStyle/>
          <a:p>
            <a:r>
              <a:rPr lang="en-US" i="1" dirty="0" smtClean="0"/>
              <a:t>Leading the Way: Access, Success, Impact </a:t>
            </a:r>
            <a:r>
              <a:rPr lang="en-US" dirty="0" smtClean="0"/>
              <a:t>designed to: </a:t>
            </a:r>
          </a:p>
          <a:p>
            <a:pPr lvl="1"/>
            <a:r>
              <a:rPr lang="en-US" b="0" dirty="0" smtClean="0"/>
              <a:t>Draw attention to institutional and system progress toward state goals </a:t>
            </a:r>
          </a:p>
          <a:p>
            <a:pPr lvl="1"/>
            <a:r>
              <a:rPr lang="en-US" b="0" dirty="0" smtClean="0"/>
              <a:t>Increase collaboration and assessment on-campus </a:t>
            </a:r>
          </a:p>
          <a:p>
            <a:pPr lvl="1"/>
            <a:r>
              <a:rPr lang="en-US" b="0" dirty="0" smtClean="0"/>
              <a:t>Connect resources to priorities </a:t>
            </a:r>
          </a:p>
          <a:p>
            <a:pPr lvl="1"/>
            <a:r>
              <a:rPr lang="en-US" b="0" dirty="0" smtClean="0"/>
              <a:t>Promote inst. value to community and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 and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What’s different? </a:t>
            </a:r>
          </a:p>
          <a:p>
            <a:pPr lvl="1"/>
            <a:r>
              <a:rPr lang="en-US" b="0" dirty="0" smtClean="0"/>
              <a:t>Increased measures and goals </a:t>
            </a:r>
          </a:p>
          <a:p>
            <a:pPr lvl="1"/>
            <a:r>
              <a:rPr lang="en-US" b="0" dirty="0" smtClean="0"/>
              <a:t>Explanation of planning and progress toward goals</a:t>
            </a:r>
          </a:p>
          <a:p>
            <a:pPr lvl="1"/>
            <a:r>
              <a:rPr lang="en-US" b="0" dirty="0" smtClean="0"/>
              <a:t>Comprehensive plans that focus on major areas of state concern (access, financial aid, academic quality, career pathways, regional issues)</a:t>
            </a:r>
          </a:p>
          <a:p>
            <a:pPr lvl="1"/>
            <a:r>
              <a:rPr lang="en-US" b="0" dirty="0" smtClean="0"/>
              <a:t>Outcomes more accessible to constituents </a:t>
            </a:r>
          </a:p>
          <a:p>
            <a:pPr lvl="1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427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Points of Discussion</vt:lpstr>
      <vt:lpstr>Challenges: Money </vt:lpstr>
      <vt:lpstr>Challenges: Money </vt:lpstr>
      <vt:lpstr>Challenges: Expectations </vt:lpstr>
      <vt:lpstr>Challenges: Expectations </vt:lpstr>
      <vt:lpstr>Example </vt:lpstr>
      <vt:lpstr>Master Plan and Compact </vt:lpstr>
      <vt:lpstr>Master Plan and Compact</vt:lpstr>
      <vt:lpstr>Ultimately…</vt:lpstr>
      <vt:lpstr>Slide 11</vt:lpstr>
    </vt:vector>
  </TitlesOfParts>
  <Company>WVHEPC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CFWV.COM  College Foundation of West Virginia</dc:title>
  <dc:creator>jwood</dc:creator>
  <cp:lastModifiedBy>Jessica Tice</cp:lastModifiedBy>
  <cp:revision>228</cp:revision>
  <cp:lastPrinted>2013-10-31T16:39:18Z</cp:lastPrinted>
  <dcterms:created xsi:type="dcterms:W3CDTF">2011-09-30T16:35:37Z</dcterms:created>
  <dcterms:modified xsi:type="dcterms:W3CDTF">2014-07-30T15:18:09Z</dcterms:modified>
</cp:coreProperties>
</file>