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1"/>
  </p:notesMasterIdLst>
  <p:handoutMasterIdLst>
    <p:handoutMasterId r:id="rId12"/>
  </p:handoutMasterIdLst>
  <p:sldIdLst>
    <p:sldId id="304" r:id="rId2"/>
    <p:sldId id="305" r:id="rId3"/>
    <p:sldId id="322" r:id="rId4"/>
    <p:sldId id="323" r:id="rId5"/>
    <p:sldId id="328" r:id="rId6"/>
    <p:sldId id="319" r:id="rId7"/>
    <p:sldId id="325" r:id="rId8"/>
    <p:sldId id="309" r:id="rId9"/>
    <p:sldId id="314" r:id="rId10"/>
  </p:sldIdLst>
  <p:sldSz cx="12192000" cy="6858000"/>
  <p:notesSz cx="9372600" cy="7086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B46"/>
    <a:srgbClr val="11669C"/>
    <a:srgbClr val="5B7A90"/>
    <a:srgbClr val="EEF4E9"/>
    <a:srgbClr val="EEF4CC"/>
    <a:srgbClr val="DBCBEB"/>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102" autoAdjust="0"/>
    <p:restoredTop sz="72385" autoAdjust="0"/>
  </p:normalViewPr>
  <p:slideViewPr>
    <p:cSldViewPr snapToGrid="0">
      <p:cViewPr varScale="1">
        <p:scale>
          <a:sx n="79" d="100"/>
          <a:sy n="79" d="100"/>
        </p:scale>
        <p:origin x="954"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1460" cy="355561"/>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sz="quarter" idx="1"/>
          </p:nvPr>
        </p:nvSpPr>
        <p:spPr>
          <a:xfrm>
            <a:off x="5308971" y="0"/>
            <a:ext cx="4061460" cy="355561"/>
          </a:xfrm>
          <a:prstGeom prst="rect">
            <a:avLst/>
          </a:prstGeom>
        </p:spPr>
        <p:txBody>
          <a:bodyPr vert="horz" lIns="94046" tIns="47023" rIns="94046" bIns="47023" rtlCol="0"/>
          <a:lstStyle>
            <a:lvl1pPr algn="r">
              <a:defRPr sz="1200"/>
            </a:lvl1pPr>
          </a:lstStyle>
          <a:p>
            <a:fld id="{CC6E836F-1F7B-4447-8B71-F5EC0782CE57}" type="datetimeFigureOut">
              <a:rPr lang="en-US" smtClean="0"/>
              <a:t>5/18/2021</a:t>
            </a:fld>
            <a:endParaRPr lang="en-US"/>
          </a:p>
        </p:txBody>
      </p:sp>
      <p:sp>
        <p:nvSpPr>
          <p:cNvPr id="4" name="Footer Placeholder 3"/>
          <p:cNvSpPr>
            <a:spLocks noGrp="1"/>
          </p:cNvSpPr>
          <p:nvPr>
            <p:ph type="ftr" sz="quarter" idx="2"/>
          </p:nvPr>
        </p:nvSpPr>
        <p:spPr>
          <a:xfrm>
            <a:off x="0" y="6731040"/>
            <a:ext cx="4061460" cy="355560"/>
          </a:xfrm>
          <a:prstGeom prst="rect">
            <a:avLst/>
          </a:prstGeom>
        </p:spPr>
        <p:txBody>
          <a:bodyPr vert="horz" lIns="94046" tIns="47023" rIns="94046" bIns="47023" rtlCol="0" anchor="b"/>
          <a:lstStyle>
            <a:lvl1pPr algn="l">
              <a:defRPr sz="1200"/>
            </a:lvl1pPr>
          </a:lstStyle>
          <a:p>
            <a:endParaRPr lang="en-US"/>
          </a:p>
        </p:txBody>
      </p:sp>
      <p:sp>
        <p:nvSpPr>
          <p:cNvPr id="5" name="Slide Number Placeholder 4"/>
          <p:cNvSpPr>
            <a:spLocks noGrp="1"/>
          </p:cNvSpPr>
          <p:nvPr>
            <p:ph type="sldNum" sz="quarter" idx="3"/>
          </p:nvPr>
        </p:nvSpPr>
        <p:spPr>
          <a:xfrm>
            <a:off x="5308971" y="6731040"/>
            <a:ext cx="4061460" cy="355560"/>
          </a:xfrm>
          <a:prstGeom prst="rect">
            <a:avLst/>
          </a:prstGeom>
        </p:spPr>
        <p:txBody>
          <a:bodyPr vert="horz" lIns="94046" tIns="47023" rIns="94046" bIns="47023" rtlCol="0" anchor="b"/>
          <a:lstStyle>
            <a:lvl1pPr algn="r">
              <a:defRPr sz="1200"/>
            </a:lvl1pPr>
          </a:lstStyle>
          <a:p>
            <a:fld id="{5C0CBFF4-C807-4917-BEFF-ED74FE60A636}" type="slidenum">
              <a:rPr lang="en-US" smtClean="0"/>
              <a:t>‹#›</a:t>
            </a:fld>
            <a:endParaRPr lang="en-US"/>
          </a:p>
        </p:txBody>
      </p:sp>
    </p:spTree>
    <p:extLst>
      <p:ext uri="{BB962C8B-B14F-4D97-AF65-F5344CB8AC3E}">
        <p14:creationId xmlns:p14="http://schemas.microsoft.com/office/powerpoint/2010/main" val="3103165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1460" cy="355561"/>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5308971" y="0"/>
            <a:ext cx="4061460" cy="355561"/>
          </a:xfrm>
          <a:prstGeom prst="rect">
            <a:avLst/>
          </a:prstGeom>
        </p:spPr>
        <p:txBody>
          <a:bodyPr vert="horz" lIns="94046" tIns="47023" rIns="94046" bIns="47023" rtlCol="0"/>
          <a:lstStyle>
            <a:lvl1pPr algn="r">
              <a:defRPr sz="1200"/>
            </a:lvl1pPr>
          </a:lstStyle>
          <a:p>
            <a:fld id="{FA8DB206-CFFD-4E28-896D-2895C7A98A3B}" type="datetimeFigureOut">
              <a:rPr lang="en-US" smtClean="0"/>
              <a:t>5/18/2021</a:t>
            </a:fld>
            <a:endParaRPr lang="en-US"/>
          </a:p>
        </p:txBody>
      </p:sp>
      <p:sp>
        <p:nvSpPr>
          <p:cNvPr id="4" name="Slide Image Placeholder 3"/>
          <p:cNvSpPr>
            <a:spLocks noGrp="1" noRot="1" noChangeAspect="1"/>
          </p:cNvSpPr>
          <p:nvPr>
            <p:ph type="sldImg" idx="2"/>
          </p:nvPr>
        </p:nvSpPr>
        <p:spPr>
          <a:xfrm>
            <a:off x="2560638" y="885825"/>
            <a:ext cx="4251325" cy="2392363"/>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937260" y="3410426"/>
            <a:ext cx="7498080" cy="2790349"/>
          </a:xfrm>
          <a:prstGeom prst="rect">
            <a:avLst/>
          </a:prstGeom>
        </p:spPr>
        <p:txBody>
          <a:bodyPr vert="horz" lIns="94046" tIns="47023" rIns="94046" bIns="470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31040"/>
            <a:ext cx="4061460" cy="35556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5308971" y="6731040"/>
            <a:ext cx="4061460" cy="355560"/>
          </a:xfrm>
          <a:prstGeom prst="rect">
            <a:avLst/>
          </a:prstGeom>
        </p:spPr>
        <p:txBody>
          <a:bodyPr vert="horz" lIns="94046" tIns="47023" rIns="94046" bIns="47023" rtlCol="0" anchor="b"/>
          <a:lstStyle>
            <a:lvl1pPr algn="r">
              <a:defRPr sz="1200"/>
            </a:lvl1pPr>
          </a:lstStyle>
          <a:p>
            <a:fld id="{5B5CE1CD-BD75-471E-9E5D-078FDBAA7307}" type="slidenum">
              <a:rPr lang="en-US" smtClean="0"/>
              <a:t>‹#›</a:t>
            </a:fld>
            <a:endParaRPr lang="en-US"/>
          </a:p>
        </p:txBody>
      </p:sp>
    </p:spTree>
    <p:extLst>
      <p:ext uri="{BB962C8B-B14F-4D97-AF65-F5344CB8AC3E}">
        <p14:creationId xmlns:p14="http://schemas.microsoft.com/office/powerpoint/2010/main" val="1942419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5CE1CD-BD75-471E-9E5D-078FDBAA7307}" type="slidenum">
              <a:rPr lang="en-US" smtClean="0"/>
              <a:t>1</a:t>
            </a:fld>
            <a:endParaRPr lang="en-US"/>
          </a:p>
        </p:txBody>
      </p:sp>
    </p:spTree>
    <p:extLst>
      <p:ext uri="{BB962C8B-B14F-4D97-AF65-F5344CB8AC3E}">
        <p14:creationId xmlns:p14="http://schemas.microsoft.com/office/powerpoint/2010/main" val="2747480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5CE1CD-BD75-471E-9E5D-078FDBAA7307}" type="slidenum">
              <a:rPr lang="en-US" smtClean="0"/>
              <a:t>2</a:t>
            </a:fld>
            <a:endParaRPr lang="en-US"/>
          </a:p>
        </p:txBody>
      </p:sp>
    </p:spTree>
    <p:extLst>
      <p:ext uri="{BB962C8B-B14F-4D97-AF65-F5344CB8AC3E}">
        <p14:creationId xmlns:p14="http://schemas.microsoft.com/office/powerpoint/2010/main" val="2524349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5CE1CD-BD75-471E-9E5D-078FDBAA7307}" type="slidenum">
              <a:rPr lang="en-US" smtClean="0"/>
              <a:t>3</a:t>
            </a:fld>
            <a:endParaRPr lang="en-US"/>
          </a:p>
        </p:txBody>
      </p:sp>
    </p:spTree>
    <p:extLst>
      <p:ext uri="{BB962C8B-B14F-4D97-AF65-F5344CB8AC3E}">
        <p14:creationId xmlns:p14="http://schemas.microsoft.com/office/powerpoint/2010/main" val="3891146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bg1"/>
                </a:solidFill>
              </a:rPr>
              <a:t>Microinsult - (Often unconscious) Behavioral/ verbal remarks or comments that convey rudeness, insensitivity and demean a person's racial heritage or identity </a:t>
            </a:r>
          </a:p>
          <a:p>
            <a:endParaRPr lang="en-US" sz="1200" dirty="0">
              <a:solidFill>
                <a:schemeClr val="bg1"/>
              </a:solidFill>
            </a:endParaRPr>
          </a:p>
          <a:p>
            <a:r>
              <a:rPr lang="en-US" sz="1200" dirty="0" err="1">
                <a:solidFill>
                  <a:schemeClr val="bg1"/>
                </a:solidFill>
              </a:rPr>
              <a:t>Microassault</a:t>
            </a:r>
            <a:r>
              <a:rPr lang="en-US" sz="1200" dirty="0">
                <a:solidFill>
                  <a:schemeClr val="bg1"/>
                </a:solidFill>
              </a:rPr>
              <a:t> - (Often conscious) Explicitly racial denigrations characterized primarily by violent verbal or nonverbal attack meant to hurt the intended victim</a:t>
            </a:r>
          </a:p>
          <a:p>
            <a:endParaRPr lang="en-US" sz="1200" dirty="0">
              <a:solidFill>
                <a:schemeClr val="bg1"/>
              </a:solidFill>
            </a:endParaRPr>
          </a:p>
          <a:p>
            <a:r>
              <a:rPr lang="en-US" sz="1200" dirty="0">
                <a:solidFill>
                  <a:schemeClr val="bg1"/>
                </a:solidFill>
              </a:rPr>
              <a:t>Microinvalidation - (Often unconscious) Verbal comments or behaviors that Exclude, negate, or nullify the psychological thoughts, feelings or experiential reality of a person of color.</a:t>
            </a:r>
          </a:p>
          <a:p>
            <a:endParaRPr lang="en-US" dirty="0"/>
          </a:p>
        </p:txBody>
      </p:sp>
      <p:sp>
        <p:nvSpPr>
          <p:cNvPr id="4" name="Slide Number Placeholder 3"/>
          <p:cNvSpPr>
            <a:spLocks noGrp="1"/>
          </p:cNvSpPr>
          <p:nvPr>
            <p:ph type="sldNum" sz="quarter" idx="5"/>
          </p:nvPr>
        </p:nvSpPr>
        <p:spPr/>
        <p:txBody>
          <a:bodyPr/>
          <a:lstStyle/>
          <a:p>
            <a:fld id="{5B5CE1CD-BD75-471E-9E5D-078FDBAA7307}" type="slidenum">
              <a:rPr lang="en-US" smtClean="0"/>
              <a:t>4</a:t>
            </a:fld>
            <a:endParaRPr lang="en-US"/>
          </a:p>
        </p:txBody>
      </p:sp>
    </p:spTree>
    <p:extLst>
      <p:ext uri="{BB962C8B-B14F-4D97-AF65-F5344CB8AC3E}">
        <p14:creationId xmlns:p14="http://schemas.microsoft.com/office/powerpoint/2010/main" val="1339857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Showing how these comments create and enforce uncomfortable, violent and unsafe realities onto peoples' workplace, home, school, childhood/adolescence/adulthood, and public transportation/space environments."</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Ableist language – make light of a serious situation (I’m so slow)</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Bi-racial – What are you? (Biracial is not a what)</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 don’t act like a normal black person; I never see you as a black girl</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 don’t speak Spanish?</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No, You’re white.</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limited representation of my race in your classroom does not make me the spokesperson for all black people.</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You’re Chinese right?</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You’re really pretty for a dark-skinned girl.</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Why do you sound white?</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What is your motivation? Are you fascinated, intrigued, or curious… well guess what, you absolutely can NOT touch my hair! It’s a racist attack. </a:t>
            </a:r>
          </a:p>
          <a:p>
            <a:r>
              <a:rPr lang="en-US" sz="1200" kern="1200" dirty="0">
                <a:solidFill>
                  <a:schemeClr val="tx1"/>
                </a:solidFill>
                <a:effectLst/>
                <a:latin typeface="+mn-lt"/>
                <a:ea typeface="+mn-ea"/>
                <a:cs typeface="+mn-cs"/>
              </a:rPr>
              <a:t>No, you absolutely can NOT touch my hair! Unwanted and uninvited touching and violation of personal space/private space (perhaps similar to touching a pregnant woman’s belly but that’s a temporary amount of time) – it is like being pet at a zoo; there is no tradeoff. I don’t want to touch your hair. I should not have to straighten my hair to change it to avoid the unnecessary touching and </a:t>
            </a:r>
            <a:r>
              <a:rPr lang="en-US" sz="1200" kern="1200" dirty="0" err="1">
                <a:solidFill>
                  <a:schemeClr val="tx1"/>
                </a:solidFill>
                <a:effectLst/>
                <a:latin typeface="+mn-lt"/>
                <a:ea typeface="+mn-ea"/>
                <a:cs typeface="+mn-cs"/>
              </a:rPr>
              <a:t>unconfortable</a:t>
            </a:r>
            <a:r>
              <a:rPr lang="en-US" sz="1200" kern="1200" dirty="0">
                <a:solidFill>
                  <a:schemeClr val="tx1"/>
                </a:solidFill>
                <a:effectLst/>
                <a:latin typeface="+mn-lt"/>
                <a:ea typeface="+mn-ea"/>
                <a:cs typeface="+mn-cs"/>
              </a:rPr>
              <a:t> looks and behaviors.</a:t>
            </a:r>
          </a:p>
          <a:p>
            <a:endParaRPr lang="en-US" dirty="0"/>
          </a:p>
        </p:txBody>
      </p:sp>
      <p:sp>
        <p:nvSpPr>
          <p:cNvPr id="4" name="Slide Number Placeholder 3"/>
          <p:cNvSpPr>
            <a:spLocks noGrp="1"/>
          </p:cNvSpPr>
          <p:nvPr>
            <p:ph type="sldNum" sz="quarter" idx="10"/>
          </p:nvPr>
        </p:nvSpPr>
        <p:spPr/>
        <p:txBody>
          <a:bodyPr/>
          <a:lstStyle/>
          <a:p>
            <a:fld id="{5B5CE1CD-BD75-471E-9E5D-078FDBAA7307}" type="slidenum">
              <a:rPr lang="en-US" smtClean="0"/>
              <a:t>5</a:t>
            </a:fld>
            <a:endParaRPr lang="en-US"/>
          </a:p>
        </p:txBody>
      </p:sp>
    </p:spTree>
    <p:extLst>
      <p:ext uri="{BB962C8B-B14F-4D97-AF65-F5344CB8AC3E}">
        <p14:creationId xmlns:p14="http://schemas.microsoft.com/office/powerpoint/2010/main" val="3637397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Sue (2009) defines as “everyday insults, indignities, and demeaning messages sent to People of Color by well-intentioned White people who are unaware of the hidden messages being sent to them.” He has expanded his definition to include gender and sexual orientation. Applies to all aspects of identity. Can be conscious or unconscious.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bg1"/>
              </a:solidFill>
            </a:endParaRPr>
          </a:p>
          <a:p>
            <a:pPr lvl="1"/>
            <a:r>
              <a:rPr lang="en-US" sz="2500" dirty="0">
                <a:solidFill>
                  <a:schemeClr val="bg1"/>
                </a:solidFill>
              </a:rPr>
              <a:t>Displaying swastikas, confederate flag, or calendars that objectify women/men.</a:t>
            </a:r>
          </a:p>
          <a:p>
            <a:pPr lvl="1"/>
            <a:endParaRPr lang="en-US" sz="2500" dirty="0">
              <a:solidFill>
                <a:schemeClr val="bg1"/>
              </a:solidFill>
            </a:endParaRPr>
          </a:p>
          <a:p>
            <a:pPr lvl="1"/>
            <a:r>
              <a:rPr lang="en-US" sz="2500" dirty="0">
                <a:solidFill>
                  <a:schemeClr val="bg1"/>
                </a:solidFill>
              </a:rPr>
              <a:t>Employee who asks a colleague of color how she got her job, implying through affirmative action or quota system. </a:t>
            </a:r>
          </a:p>
          <a:p>
            <a:pPr lvl="1"/>
            <a:endParaRPr lang="en-US" sz="2500" dirty="0">
              <a:solidFill>
                <a:schemeClr val="bg1"/>
              </a:solidFill>
            </a:endParaRPr>
          </a:p>
          <a:p>
            <a:pPr lvl="1"/>
            <a:r>
              <a:rPr lang="en-US" sz="2500" dirty="0">
                <a:solidFill>
                  <a:schemeClr val="bg1"/>
                </a:solidFill>
              </a:rPr>
              <a:t>Comments like:  you don’t sound Mexican;  would have never guessed you were gay.</a:t>
            </a:r>
          </a:p>
          <a:p>
            <a:pPr lvl="1"/>
            <a:endParaRPr lang="en-US" sz="2500" dirty="0">
              <a:solidFill>
                <a:schemeClr val="bg1"/>
              </a:solidFill>
            </a:endParaRPr>
          </a:p>
          <a:p>
            <a:pPr lvl="1"/>
            <a:r>
              <a:rPr lang="en-US" sz="2500" dirty="0">
                <a:solidFill>
                  <a:schemeClr val="bg1"/>
                </a:solidFill>
              </a:rPr>
              <a:t>Person asking Asian American where they were born, conveying message that all people of Asian descent are international.</a:t>
            </a:r>
          </a:p>
          <a:p>
            <a:pPr lvl="1"/>
            <a:endParaRPr lang="en-US" sz="2500" dirty="0">
              <a:solidFill>
                <a:schemeClr val="bg1"/>
              </a:solidFill>
            </a:endParaRPr>
          </a:p>
          <a:p>
            <a:pPr lvl="1"/>
            <a:r>
              <a:rPr lang="en-US" sz="2500" dirty="0">
                <a:solidFill>
                  <a:schemeClr val="bg1"/>
                </a:solidFill>
              </a:rPr>
              <a:t>Jokes at the expense of someone’s identity.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5B5CE1CD-BD75-471E-9E5D-078FDBAA7307}" type="slidenum">
              <a:rPr lang="en-US" smtClean="0"/>
              <a:t>6</a:t>
            </a:fld>
            <a:endParaRPr lang="en-US"/>
          </a:p>
        </p:txBody>
      </p:sp>
    </p:spTree>
    <p:extLst>
      <p:ext uri="{BB962C8B-B14F-4D97-AF65-F5344CB8AC3E}">
        <p14:creationId xmlns:p14="http://schemas.microsoft.com/office/powerpoint/2010/main" val="3810771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Code switching – changing the way you speak to fit the environment (Standard language ideology dominates our society; ideal language is synonymous with white)</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Changes the way you carry yourself (putting on a mask because behaving the way you behave at home is unprofessional or unacceptable)</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Imposter syndrome – feeling undeserving or unaware of success – do not feel as if they belong; causes motivation in the classroom to crumble (if I don’t belong here, why try)</a:t>
            </a:r>
          </a:p>
          <a:p>
            <a:pPr lvl="0"/>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Labeling theory – idea that the more you tell someone what they are supposed to be, the more likely you are to fit that label (feed into negative stereotypes)</a:t>
            </a:r>
            <a:endParaRPr lang="en-US" dirty="0"/>
          </a:p>
        </p:txBody>
      </p:sp>
      <p:sp>
        <p:nvSpPr>
          <p:cNvPr id="4" name="Slide Number Placeholder 3"/>
          <p:cNvSpPr>
            <a:spLocks noGrp="1"/>
          </p:cNvSpPr>
          <p:nvPr>
            <p:ph type="sldNum" sz="quarter" idx="10"/>
          </p:nvPr>
        </p:nvSpPr>
        <p:spPr/>
        <p:txBody>
          <a:bodyPr/>
          <a:lstStyle/>
          <a:p>
            <a:fld id="{5B5CE1CD-BD75-471E-9E5D-078FDBAA7307}" type="slidenum">
              <a:rPr lang="en-US" smtClean="0"/>
              <a:t>7</a:t>
            </a:fld>
            <a:endParaRPr lang="en-US"/>
          </a:p>
        </p:txBody>
      </p:sp>
    </p:spTree>
    <p:extLst>
      <p:ext uri="{BB962C8B-B14F-4D97-AF65-F5344CB8AC3E}">
        <p14:creationId xmlns:p14="http://schemas.microsoft.com/office/powerpoint/2010/main" val="3566758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5CE1CD-BD75-471E-9E5D-078FDBAA7307}" type="slidenum">
              <a:rPr lang="en-US" smtClean="0"/>
              <a:t>8</a:t>
            </a:fld>
            <a:endParaRPr lang="en-US"/>
          </a:p>
        </p:txBody>
      </p:sp>
    </p:spTree>
    <p:extLst>
      <p:ext uri="{BB962C8B-B14F-4D97-AF65-F5344CB8AC3E}">
        <p14:creationId xmlns:p14="http://schemas.microsoft.com/office/powerpoint/2010/main" val="1421037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5CE1CD-BD75-471E-9E5D-078FDBAA7307}" type="slidenum">
              <a:rPr lang="en-US" smtClean="0"/>
              <a:t>9</a:t>
            </a:fld>
            <a:endParaRPr lang="en-US"/>
          </a:p>
        </p:txBody>
      </p:sp>
    </p:spTree>
    <p:extLst>
      <p:ext uri="{BB962C8B-B14F-4D97-AF65-F5344CB8AC3E}">
        <p14:creationId xmlns:p14="http://schemas.microsoft.com/office/powerpoint/2010/main" val="3718431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2860428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3819673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09081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616511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07986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3655048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3871793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223370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3540848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C25A3E-8BB9-4D95-955A-D018563B356A}"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3874124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C25A3E-8BB9-4D95-955A-D018563B356A}"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3763532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C25A3E-8BB9-4D95-955A-D018563B356A}" type="datetimeFigureOut">
              <a:rPr lang="en-US" smtClean="0"/>
              <a:t>5/18/2021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152872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C25A3E-8BB9-4D95-955A-D018563B356A}" type="datetimeFigureOut">
              <a:rPr lang="en-US" smtClean="0"/>
              <a:t>5/18/2021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3771493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C25A3E-8BB9-4D95-955A-D018563B356A}" type="datetimeFigureOut">
              <a:rPr lang="en-US" smtClean="0"/>
              <a:t>5/18/2021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2494324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1C25A3E-8BB9-4D95-955A-D018563B356A}"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296482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1C25A3E-8BB9-4D95-955A-D018563B356A}"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20C27-7B41-4258-8247-A5CA72B73433}" type="slidenum">
              <a:rPr lang="en-US" smtClean="0"/>
              <a:t>‹#›</a:t>
            </a:fld>
            <a:endParaRPr lang="en-US"/>
          </a:p>
        </p:txBody>
      </p:sp>
    </p:spTree>
    <p:extLst>
      <p:ext uri="{BB962C8B-B14F-4D97-AF65-F5344CB8AC3E}">
        <p14:creationId xmlns:p14="http://schemas.microsoft.com/office/powerpoint/2010/main" val="2772155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1C25A3E-8BB9-4D95-955A-D018563B356A}" type="datetimeFigureOut">
              <a:rPr lang="en-US" smtClean="0"/>
              <a:t>5/18/2021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F20C27-7B41-4258-8247-A5CA72B73433}" type="slidenum">
              <a:rPr lang="en-US" smtClean="0"/>
              <a:t>‹#›</a:t>
            </a:fld>
            <a:endParaRPr lang="en-US"/>
          </a:p>
        </p:txBody>
      </p:sp>
    </p:spTree>
    <p:extLst>
      <p:ext uri="{BB962C8B-B14F-4D97-AF65-F5344CB8AC3E}">
        <p14:creationId xmlns:p14="http://schemas.microsoft.com/office/powerpoint/2010/main" val="83076714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132" y="900717"/>
            <a:ext cx="9950034" cy="2125893"/>
          </a:xfrm>
        </p:spPr>
        <p:txBody>
          <a:bodyPr>
            <a:noAutofit/>
          </a:bodyPr>
          <a:lstStyle/>
          <a:p>
            <a:r>
              <a:rPr lang="en-US" sz="5500" cap="all" dirty="0"/>
              <a:t>Microaggressions</a:t>
            </a:r>
          </a:p>
        </p:txBody>
      </p:sp>
      <p:sp>
        <p:nvSpPr>
          <p:cNvPr id="3" name="Text Placeholder 2"/>
          <p:cNvSpPr>
            <a:spLocks noGrp="1"/>
          </p:cNvSpPr>
          <p:nvPr>
            <p:ph type="body" idx="1"/>
          </p:nvPr>
        </p:nvSpPr>
        <p:spPr>
          <a:xfrm>
            <a:off x="630132" y="3831391"/>
            <a:ext cx="9438938" cy="2389058"/>
          </a:xfrm>
        </p:spPr>
        <p:txBody>
          <a:bodyPr>
            <a:noAutofit/>
          </a:bodyPr>
          <a:lstStyle/>
          <a:p>
            <a:r>
              <a:rPr lang="en-US" sz="3000" b="1" cap="all" dirty="0">
                <a:solidFill>
                  <a:schemeClr val="bg1"/>
                </a:solidFill>
              </a:rPr>
              <a:t>Dr. Chiquita Howard-Bostic</a:t>
            </a:r>
            <a:br>
              <a:rPr lang="en-US" sz="2500" b="1" cap="all" dirty="0">
                <a:solidFill>
                  <a:schemeClr val="bg1"/>
                </a:solidFill>
              </a:rPr>
            </a:br>
            <a:endParaRPr lang="en-US" sz="2100" b="1" cap="all" dirty="0">
              <a:solidFill>
                <a:schemeClr val="bg1"/>
              </a:solidFill>
            </a:endParaRPr>
          </a:p>
          <a:p>
            <a:r>
              <a:rPr lang="en-US" sz="2100" cap="all" dirty="0">
                <a:solidFill>
                  <a:schemeClr val="bg1"/>
                </a:solidFill>
              </a:rPr>
              <a:t>Associate Vice President of Diversity, Equity, and Inclusivity</a:t>
            </a:r>
          </a:p>
          <a:p>
            <a:r>
              <a:rPr lang="en-US" sz="2100" cap="all" dirty="0">
                <a:solidFill>
                  <a:schemeClr val="bg1"/>
                </a:solidFill>
              </a:rPr>
              <a:t>Shepherd university</a:t>
            </a:r>
            <a:endParaRPr lang="en-US" sz="2100" cap="all" dirty="0">
              <a:solidFill>
                <a:srgbClr val="5B7A90"/>
              </a:solidFill>
            </a:endParaRPr>
          </a:p>
        </p:txBody>
      </p:sp>
      <p:cxnSp>
        <p:nvCxnSpPr>
          <p:cNvPr id="4" name="Straight Connector 3">
            <a:extLst>
              <a:ext uri="{FF2B5EF4-FFF2-40B4-BE49-F238E27FC236}">
                <a16:creationId xmlns:a16="http://schemas.microsoft.com/office/drawing/2014/main" id="{B52B1630-8411-49FC-9FDF-845566F5C0FA}"/>
              </a:ext>
            </a:extLst>
          </p:cNvPr>
          <p:cNvCxnSpPr>
            <a:cxnSpLocks/>
          </p:cNvCxnSpPr>
          <p:nvPr/>
        </p:nvCxnSpPr>
        <p:spPr>
          <a:xfrm>
            <a:off x="374584" y="342900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11485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0520" y="300516"/>
            <a:ext cx="11993881" cy="1049581"/>
          </a:xfrm>
        </p:spPr>
        <p:txBody>
          <a:bodyPr>
            <a:normAutofit fontScale="90000"/>
          </a:bodyPr>
          <a:lstStyle/>
          <a:p>
            <a:r>
              <a:rPr lang="en-US" cap="all" dirty="0">
                <a:solidFill>
                  <a:schemeClr val="bg1"/>
                </a:solidFill>
              </a:rPr>
              <a:t>Microaggression/microinequity </a:t>
            </a:r>
            <a:br>
              <a:rPr lang="en-US" cap="all" dirty="0">
                <a:solidFill>
                  <a:schemeClr val="bg1"/>
                </a:solidFill>
              </a:rPr>
            </a:br>
            <a:r>
              <a:rPr lang="en-US" cap="all" dirty="0">
                <a:solidFill>
                  <a:schemeClr val="bg1"/>
                </a:solidFill>
              </a:rPr>
              <a:t>(1970-1973)</a:t>
            </a:r>
          </a:p>
        </p:txBody>
      </p:sp>
      <p:sp>
        <p:nvSpPr>
          <p:cNvPr id="5" name="Content Placeholder 4"/>
          <p:cNvSpPr>
            <a:spLocks noGrp="1"/>
          </p:cNvSpPr>
          <p:nvPr>
            <p:ph idx="1"/>
          </p:nvPr>
        </p:nvSpPr>
        <p:spPr>
          <a:xfrm>
            <a:off x="537796" y="1473200"/>
            <a:ext cx="8866270" cy="4854561"/>
          </a:xfrm>
        </p:spPr>
        <p:txBody>
          <a:bodyPr>
            <a:noAutofit/>
          </a:bodyPr>
          <a:lstStyle/>
          <a:p>
            <a:pPr lvl="0">
              <a:spcBef>
                <a:spcPts val="0"/>
              </a:spcBef>
            </a:pPr>
            <a:endParaRPr lang="en-US" sz="2500" dirty="0">
              <a:solidFill>
                <a:schemeClr val="bg1"/>
              </a:solidFill>
            </a:endParaRPr>
          </a:p>
          <a:p>
            <a:pPr lvl="0">
              <a:spcBef>
                <a:spcPts val="0"/>
              </a:spcBef>
              <a:buFont typeface="Wingdings" panose="05000000000000000000" pitchFamily="2" charset="2"/>
              <a:buChar char="§"/>
            </a:pPr>
            <a:r>
              <a:rPr lang="en-US" sz="2100" b="1" cap="all" dirty="0">
                <a:solidFill>
                  <a:srgbClr val="A1CB46"/>
                </a:solidFill>
              </a:rPr>
              <a:t>Microaggressions</a:t>
            </a:r>
            <a:r>
              <a:rPr lang="en-US" sz="2100" dirty="0">
                <a:solidFill>
                  <a:schemeClr val="bg1"/>
                </a:solidFill>
              </a:rPr>
              <a:t> are a product of racist ideology and can define a marginalized experience</a:t>
            </a:r>
          </a:p>
          <a:p>
            <a:pPr lvl="0">
              <a:spcBef>
                <a:spcPts val="0"/>
              </a:spcBef>
              <a:buFont typeface="Wingdings" panose="05000000000000000000" pitchFamily="2" charset="2"/>
              <a:buChar char="§"/>
            </a:pPr>
            <a:endParaRPr lang="en-US" sz="2100" dirty="0">
              <a:solidFill>
                <a:schemeClr val="bg1"/>
              </a:solidFill>
            </a:endParaRPr>
          </a:p>
          <a:p>
            <a:pPr lvl="0">
              <a:spcBef>
                <a:spcPts val="0"/>
              </a:spcBef>
              <a:buFont typeface="Wingdings" panose="05000000000000000000" pitchFamily="2" charset="2"/>
              <a:buChar char="§"/>
            </a:pPr>
            <a:r>
              <a:rPr lang="en-US" sz="2100" dirty="0">
                <a:solidFill>
                  <a:schemeClr val="bg1"/>
                </a:solidFill>
              </a:rPr>
              <a:t>Social others are </a:t>
            </a:r>
            <a:r>
              <a:rPr lang="en-US" sz="2100" dirty="0" err="1">
                <a:solidFill>
                  <a:schemeClr val="bg1"/>
                </a:solidFill>
              </a:rPr>
              <a:t>microaggressed</a:t>
            </a:r>
            <a:r>
              <a:rPr lang="en-US" sz="2100" dirty="0">
                <a:solidFill>
                  <a:schemeClr val="bg1"/>
                </a:solidFill>
              </a:rPr>
              <a:t> hourly, daily, weekly, monthly!</a:t>
            </a:r>
            <a:br>
              <a:rPr lang="en-US" sz="2100" dirty="0">
                <a:solidFill>
                  <a:schemeClr val="bg1"/>
                </a:solidFill>
              </a:rPr>
            </a:br>
            <a:br>
              <a:rPr lang="en-US" sz="2100" dirty="0">
                <a:solidFill>
                  <a:schemeClr val="bg1"/>
                </a:solidFill>
              </a:rPr>
            </a:br>
            <a:endParaRPr lang="en-US" sz="2100" dirty="0">
              <a:solidFill>
                <a:schemeClr val="bg1"/>
              </a:solidFill>
            </a:endParaRPr>
          </a:p>
          <a:p>
            <a:pPr marL="457200" lvl="0" indent="-457200">
              <a:spcBef>
                <a:spcPts val="0"/>
              </a:spcBef>
              <a:buFont typeface="+mj-lt"/>
              <a:buAutoNum type="arabicPeriod"/>
            </a:pPr>
            <a:r>
              <a:rPr lang="en-US" sz="2100" dirty="0">
                <a:solidFill>
                  <a:schemeClr val="bg1"/>
                </a:solidFill>
              </a:rPr>
              <a:t>Unconscious: Little awareness of </a:t>
            </a:r>
            <a:r>
              <a:rPr lang="en-US" sz="2100" b="1" cap="all" dirty="0">
                <a:solidFill>
                  <a:srgbClr val="A1CB46"/>
                </a:solidFill>
              </a:rPr>
              <a:t>meaning and effect</a:t>
            </a:r>
          </a:p>
          <a:p>
            <a:pPr marL="457200" lvl="0" indent="-457200">
              <a:spcBef>
                <a:spcPts val="0"/>
              </a:spcBef>
              <a:buFont typeface="+mj-lt"/>
              <a:buAutoNum type="arabicPeriod"/>
            </a:pPr>
            <a:endParaRPr lang="en-US" sz="2100" cap="all" dirty="0">
              <a:solidFill>
                <a:schemeClr val="bg1"/>
              </a:solidFill>
            </a:endParaRPr>
          </a:p>
          <a:p>
            <a:pPr marL="457200" lvl="0" indent="-457200">
              <a:spcBef>
                <a:spcPts val="0"/>
              </a:spcBef>
              <a:buFont typeface="+mj-lt"/>
              <a:buAutoNum type="arabicPeriod"/>
            </a:pPr>
            <a:r>
              <a:rPr lang="en-US" sz="2100" dirty="0">
                <a:solidFill>
                  <a:schemeClr val="bg1"/>
                </a:solidFill>
              </a:rPr>
              <a:t>Conscious and deliberate: generally expressed in micro situations allowing the perpetrator some degree of </a:t>
            </a:r>
            <a:r>
              <a:rPr lang="en-US" sz="2100" b="1" cap="all" dirty="0">
                <a:solidFill>
                  <a:srgbClr val="A1CB46"/>
                </a:solidFill>
              </a:rPr>
              <a:t>anonymity from racist ideologies</a:t>
            </a:r>
          </a:p>
        </p:txBody>
      </p:sp>
      <p:cxnSp>
        <p:nvCxnSpPr>
          <p:cNvPr id="6" name="Straight Connector 5">
            <a:extLst>
              <a:ext uri="{FF2B5EF4-FFF2-40B4-BE49-F238E27FC236}">
                <a16:creationId xmlns:a16="http://schemas.microsoft.com/office/drawing/2014/main" id="{D9A5EC93-1160-446F-8A8A-A0C21A95DEDB}"/>
              </a:ext>
            </a:extLst>
          </p:cNvPr>
          <p:cNvCxnSpPr>
            <a:cxnSpLocks/>
          </p:cNvCxnSpPr>
          <p:nvPr/>
        </p:nvCxnSpPr>
        <p:spPr>
          <a:xfrm>
            <a:off x="350520" y="147320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5655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1EFF-B11F-47CD-9F64-2AA266E1B1A2}"/>
              </a:ext>
            </a:extLst>
          </p:cNvPr>
          <p:cNvSpPr>
            <a:spLocks noGrp="1"/>
          </p:cNvSpPr>
          <p:nvPr>
            <p:ph type="title"/>
          </p:nvPr>
        </p:nvSpPr>
        <p:spPr/>
        <p:txBody>
          <a:bodyPr/>
          <a:lstStyle/>
          <a:p>
            <a:r>
              <a:rPr lang="en-US" cap="all" dirty="0">
                <a:solidFill>
                  <a:schemeClr val="bg1"/>
                </a:solidFill>
              </a:rPr>
              <a:t>Microaggressions and power</a:t>
            </a:r>
            <a:endParaRPr lang="en-US" dirty="0"/>
          </a:p>
        </p:txBody>
      </p:sp>
      <p:sp>
        <p:nvSpPr>
          <p:cNvPr id="3" name="Content Placeholder 2">
            <a:extLst>
              <a:ext uri="{FF2B5EF4-FFF2-40B4-BE49-F238E27FC236}">
                <a16:creationId xmlns:a16="http://schemas.microsoft.com/office/drawing/2014/main" id="{C66C982B-1C5D-4BE0-AB29-A31329498E56}"/>
              </a:ext>
            </a:extLst>
          </p:cNvPr>
          <p:cNvSpPr>
            <a:spLocks noGrp="1"/>
          </p:cNvSpPr>
          <p:nvPr>
            <p:ph idx="1"/>
          </p:nvPr>
        </p:nvSpPr>
        <p:spPr>
          <a:xfrm>
            <a:off x="554242" y="1719385"/>
            <a:ext cx="9328312" cy="4927600"/>
          </a:xfrm>
        </p:spPr>
        <p:txBody>
          <a:bodyPr>
            <a:normAutofit fontScale="77500" lnSpcReduction="20000"/>
          </a:bodyPr>
          <a:lstStyle/>
          <a:p>
            <a:pPr>
              <a:buFont typeface="Wingdings" panose="05000000000000000000" pitchFamily="2" charset="2"/>
              <a:buChar char="§"/>
            </a:pPr>
            <a:r>
              <a:rPr lang="en-US" sz="2700" dirty="0">
                <a:solidFill>
                  <a:schemeClr val="bg1"/>
                </a:solidFill>
              </a:rPr>
              <a:t>Justify </a:t>
            </a:r>
            <a:r>
              <a:rPr lang="en-US" sz="2700" b="1" cap="all" dirty="0">
                <a:solidFill>
                  <a:srgbClr val="A1CB46"/>
                </a:solidFill>
              </a:rPr>
              <a:t>insults</a:t>
            </a:r>
            <a:r>
              <a:rPr lang="en-US" sz="2700" dirty="0">
                <a:solidFill>
                  <a:schemeClr val="bg1"/>
                </a:solidFill>
              </a:rPr>
              <a:t> (rooted in stereotypes)</a:t>
            </a:r>
            <a:br>
              <a:rPr lang="en-US" sz="2700" dirty="0">
                <a:solidFill>
                  <a:schemeClr val="bg1"/>
                </a:solidFill>
              </a:rPr>
            </a:br>
            <a:endParaRPr lang="en-US" sz="2700" dirty="0">
              <a:solidFill>
                <a:schemeClr val="bg1"/>
              </a:solidFill>
            </a:endParaRPr>
          </a:p>
          <a:p>
            <a:pPr>
              <a:buFont typeface="Wingdings" panose="05000000000000000000" pitchFamily="2" charset="2"/>
              <a:buChar char="§"/>
            </a:pPr>
            <a:r>
              <a:rPr lang="en-US" sz="2700" dirty="0">
                <a:solidFill>
                  <a:schemeClr val="bg1"/>
                </a:solidFill>
              </a:rPr>
              <a:t>Defends unintentional </a:t>
            </a:r>
            <a:r>
              <a:rPr lang="en-US" sz="2700" b="1" cap="all" dirty="0">
                <a:solidFill>
                  <a:srgbClr val="A1CB46"/>
                </a:solidFill>
              </a:rPr>
              <a:t>discrimination</a:t>
            </a:r>
            <a:r>
              <a:rPr lang="en-US" sz="2700" dirty="0">
                <a:solidFill>
                  <a:schemeClr val="bg1"/>
                </a:solidFill>
              </a:rPr>
              <a:t> </a:t>
            </a:r>
            <a:br>
              <a:rPr lang="en-US" sz="2700" dirty="0">
                <a:solidFill>
                  <a:schemeClr val="bg1"/>
                </a:solidFill>
              </a:rPr>
            </a:br>
            <a:endParaRPr lang="en-US" sz="2700" dirty="0">
              <a:solidFill>
                <a:schemeClr val="bg1"/>
              </a:solidFill>
            </a:endParaRPr>
          </a:p>
          <a:p>
            <a:pPr>
              <a:buFont typeface="Wingdings" panose="05000000000000000000" pitchFamily="2" charset="2"/>
              <a:buChar char="§"/>
            </a:pPr>
            <a:r>
              <a:rPr lang="en-US" sz="2700" dirty="0">
                <a:solidFill>
                  <a:schemeClr val="bg1"/>
                </a:solidFill>
              </a:rPr>
              <a:t>Perpetuates </a:t>
            </a:r>
            <a:r>
              <a:rPr lang="en-US" sz="2700" b="1" cap="all" dirty="0">
                <a:solidFill>
                  <a:srgbClr val="A1CB46"/>
                </a:solidFill>
              </a:rPr>
              <a:t>overwhelming responses</a:t>
            </a:r>
            <a:r>
              <a:rPr lang="en-US" sz="2700" b="1" dirty="0">
                <a:solidFill>
                  <a:schemeClr val="bg1"/>
                </a:solidFill>
              </a:rPr>
              <a:t> </a:t>
            </a:r>
            <a:r>
              <a:rPr lang="en-US" sz="2700" dirty="0">
                <a:solidFill>
                  <a:schemeClr val="bg1"/>
                </a:solidFill>
              </a:rPr>
              <a:t>by social others (showcasing lack of knowledge)</a:t>
            </a:r>
            <a:br>
              <a:rPr lang="en-US" sz="2700" dirty="0">
                <a:solidFill>
                  <a:schemeClr val="bg1"/>
                </a:solidFill>
              </a:rPr>
            </a:br>
            <a:endParaRPr lang="en-US" sz="2700" dirty="0">
              <a:solidFill>
                <a:schemeClr val="bg1"/>
              </a:solidFill>
            </a:endParaRPr>
          </a:p>
          <a:p>
            <a:pPr>
              <a:buFont typeface="Wingdings" panose="05000000000000000000" pitchFamily="2" charset="2"/>
              <a:buChar char="§"/>
            </a:pPr>
            <a:r>
              <a:rPr lang="en-US" sz="2700" dirty="0">
                <a:solidFill>
                  <a:schemeClr val="bg1"/>
                </a:solidFill>
              </a:rPr>
              <a:t>Excuses subtle </a:t>
            </a:r>
            <a:r>
              <a:rPr lang="en-US" sz="2700" b="1" cap="all" dirty="0">
                <a:solidFill>
                  <a:srgbClr val="A1CB46"/>
                </a:solidFill>
              </a:rPr>
              <a:t>disrespectful</a:t>
            </a:r>
            <a:r>
              <a:rPr lang="en-US" sz="2700" dirty="0">
                <a:solidFill>
                  <a:schemeClr val="bg1"/>
                </a:solidFill>
              </a:rPr>
              <a:t> undertones</a:t>
            </a:r>
            <a:br>
              <a:rPr lang="en-US" sz="2700" dirty="0">
                <a:solidFill>
                  <a:schemeClr val="bg1"/>
                </a:solidFill>
              </a:rPr>
            </a:br>
            <a:endParaRPr lang="en-US" sz="2700" dirty="0">
              <a:solidFill>
                <a:schemeClr val="bg1"/>
              </a:solidFill>
            </a:endParaRPr>
          </a:p>
          <a:p>
            <a:pPr>
              <a:buFont typeface="Wingdings" panose="05000000000000000000" pitchFamily="2" charset="2"/>
              <a:buChar char="§"/>
            </a:pPr>
            <a:r>
              <a:rPr lang="en-US" sz="2700" dirty="0">
                <a:solidFill>
                  <a:schemeClr val="bg1"/>
                </a:solidFill>
              </a:rPr>
              <a:t>Hinders a positive </a:t>
            </a:r>
            <a:r>
              <a:rPr lang="en-US" sz="2700" b="1" cap="all" dirty="0">
                <a:solidFill>
                  <a:srgbClr val="A1CB46"/>
                </a:solidFill>
              </a:rPr>
              <a:t>experiences</a:t>
            </a:r>
            <a:r>
              <a:rPr lang="en-US" sz="2700" dirty="0">
                <a:solidFill>
                  <a:schemeClr val="bg1"/>
                </a:solidFill>
              </a:rPr>
              <a:t> (bee stings/papercuts)</a:t>
            </a:r>
            <a:br>
              <a:rPr lang="en-US" sz="2700" dirty="0">
                <a:solidFill>
                  <a:schemeClr val="bg1"/>
                </a:solidFill>
              </a:rPr>
            </a:br>
            <a:endParaRPr lang="en-US" sz="2700" dirty="0">
              <a:solidFill>
                <a:schemeClr val="bg1"/>
              </a:solidFill>
            </a:endParaRPr>
          </a:p>
          <a:p>
            <a:pPr>
              <a:buFont typeface="Wingdings" panose="05000000000000000000" pitchFamily="2" charset="2"/>
              <a:buChar char="§"/>
            </a:pPr>
            <a:r>
              <a:rPr lang="en-US" sz="2700" dirty="0">
                <a:solidFill>
                  <a:schemeClr val="bg1"/>
                </a:solidFill>
              </a:rPr>
              <a:t>Minimizes validity of long-term </a:t>
            </a:r>
            <a:r>
              <a:rPr lang="en-US" sz="2700" b="1" cap="all" dirty="0">
                <a:solidFill>
                  <a:srgbClr val="A1CB46"/>
                </a:solidFill>
              </a:rPr>
              <a:t>mental health</a:t>
            </a:r>
            <a:r>
              <a:rPr lang="en-US" sz="2700" b="1" dirty="0">
                <a:solidFill>
                  <a:schemeClr val="bg1"/>
                </a:solidFill>
              </a:rPr>
              <a:t> </a:t>
            </a:r>
            <a:r>
              <a:rPr lang="en-US" sz="2700" dirty="0">
                <a:solidFill>
                  <a:schemeClr val="bg1"/>
                </a:solidFill>
              </a:rPr>
              <a:t>issues </a:t>
            </a:r>
            <a:br>
              <a:rPr lang="en-US" sz="2700" dirty="0">
                <a:solidFill>
                  <a:schemeClr val="bg1"/>
                </a:solidFill>
              </a:rPr>
            </a:br>
            <a:endParaRPr lang="en-US" sz="2700" dirty="0">
              <a:solidFill>
                <a:schemeClr val="bg1"/>
              </a:solidFill>
            </a:endParaRPr>
          </a:p>
          <a:p>
            <a:pPr>
              <a:buFont typeface="Wingdings" panose="05000000000000000000" pitchFamily="2" charset="2"/>
              <a:buChar char="§"/>
            </a:pPr>
            <a:r>
              <a:rPr lang="en-US" sz="2700" dirty="0">
                <a:solidFill>
                  <a:schemeClr val="bg1"/>
                </a:solidFill>
              </a:rPr>
              <a:t>Redefines social hierarchy with intrusive and invasive but </a:t>
            </a:r>
            <a:r>
              <a:rPr lang="en-US" sz="2700" b="1" cap="all" dirty="0">
                <a:solidFill>
                  <a:srgbClr val="A1CB46"/>
                </a:solidFill>
              </a:rPr>
              <a:t>unquantifiable</a:t>
            </a:r>
            <a:r>
              <a:rPr lang="en-US" sz="2700" dirty="0">
                <a:solidFill>
                  <a:schemeClr val="bg1"/>
                </a:solidFill>
              </a:rPr>
              <a:t> displays of racism</a:t>
            </a:r>
          </a:p>
        </p:txBody>
      </p:sp>
      <p:cxnSp>
        <p:nvCxnSpPr>
          <p:cNvPr id="4" name="Straight Connector 3">
            <a:extLst>
              <a:ext uri="{FF2B5EF4-FFF2-40B4-BE49-F238E27FC236}">
                <a16:creationId xmlns:a16="http://schemas.microsoft.com/office/drawing/2014/main" id="{B141F781-B990-4600-BE0F-6E0C5E198C0A}"/>
              </a:ext>
            </a:extLst>
          </p:cNvPr>
          <p:cNvCxnSpPr>
            <a:cxnSpLocks/>
          </p:cNvCxnSpPr>
          <p:nvPr/>
        </p:nvCxnSpPr>
        <p:spPr>
          <a:xfrm>
            <a:off x="350520" y="147320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19377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1EFF-B11F-47CD-9F64-2AA266E1B1A2}"/>
              </a:ext>
            </a:extLst>
          </p:cNvPr>
          <p:cNvSpPr>
            <a:spLocks noGrp="1"/>
          </p:cNvSpPr>
          <p:nvPr>
            <p:ph type="title"/>
          </p:nvPr>
        </p:nvSpPr>
        <p:spPr/>
        <p:txBody>
          <a:bodyPr/>
          <a:lstStyle/>
          <a:p>
            <a:r>
              <a:rPr lang="en-US" u="sng" cap="all" dirty="0">
                <a:solidFill>
                  <a:schemeClr val="bg1"/>
                </a:solidFill>
              </a:rPr>
              <a:t>Three</a:t>
            </a:r>
            <a:r>
              <a:rPr lang="en-US" cap="all" dirty="0">
                <a:solidFill>
                  <a:schemeClr val="bg1"/>
                </a:solidFill>
              </a:rPr>
              <a:t> types</a:t>
            </a:r>
            <a:endParaRPr lang="en-US" dirty="0"/>
          </a:p>
        </p:txBody>
      </p:sp>
      <p:sp>
        <p:nvSpPr>
          <p:cNvPr id="3" name="Content Placeholder 2">
            <a:extLst>
              <a:ext uri="{FF2B5EF4-FFF2-40B4-BE49-F238E27FC236}">
                <a16:creationId xmlns:a16="http://schemas.microsoft.com/office/drawing/2014/main" id="{C66C982B-1C5D-4BE0-AB29-A31329498E56}"/>
              </a:ext>
            </a:extLst>
          </p:cNvPr>
          <p:cNvSpPr>
            <a:spLocks noGrp="1"/>
          </p:cNvSpPr>
          <p:nvPr>
            <p:ph idx="1"/>
          </p:nvPr>
        </p:nvSpPr>
        <p:spPr>
          <a:xfrm>
            <a:off x="677334" y="1773727"/>
            <a:ext cx="8596668" cy="4297361"/>
          </a:xfrm>
        </p:spPr>
        <p:txBody>
          <a:bodyPr>
            <a:normAutofit/>
          </a:bodyPr>
          <a:lstStyle/>
          <a:p>
            <a:pPr marL="457200" indent="-457200">
              <a:buFont typeface="+mj-lt"/>
              <a:buAutoNum type="arabicPeriod"/>
            </a:pPr>
            <a:r>
              <a:rPr lang="en-US" sz="2100" b="1" cap="all" dirty="0">
                <a:solidFill>
                  <a:srgbClr val="A1CB46"/>
                </a:solidFill>
              </a:rPr>
              <a:t>Microinsult</a:t>
            </a:r>
            <a:r>
              <a:rPr lang="en-US" sz="2100" dirty="0">
                <a:solidFill>
                  <a:schemeClr val="bg1"/>
                </a:solidFill>
              </a:rPr>
              <a:t> - (Often unconscious) </a:t>
            </a:r>
            <a:br>
              <a:rPr lang="en-US" sz="2100" dirty="0">
                <a:solidFill>
                  <a:schemeClr val="bg1"/>
                </a:solidFill>
              </a:rPr>
            </a:br>
            <a:br>
              <a:rPr lang="en-US" sz="2100" dirty="0">
                <a:solidFill>
                  <a:schemeClr val="bg1"/>
                </a:solidFill>
              </a:rPr>
            </a:br>
            <a:r>
              <a:rPr lang="en-US" sz="2100" dirty="0">
                <a:solidFill>
                  <a:schemeClr val="bg1"/>
                </a:solidFill>
              </a:rPr>
              <a:t>Behavioral/verbal remarks or comments that convey rudeness</a:t>
            </a:r>
          </a:p>
          <a:p>
            <a:pPr marL="457200" indent="-457200">
              <a:buFont typeface="+mj-lt"/>
              <a:buAutoNum type="arabicPeriod"/>
            </a:pPr>
            <a:endParaRPr lang="en-US" sz="2100" dirty="0">
              <a:solidFill>
                <a:schemeClr val="bg1"/>
              </a:solidFill>
            </a:endParaRPr>
          </a:p>
          <a:p>
            <a:pPr marL="457200" indent="-457200">
              <a:buFont typeface="+mj-lt"/>
              <a:buAutoNum type="arabicPeriod"/>
            </a:pPr>
            <a:r>
              <a:rPr lang="en-US" sz="2100" b="1" cap="all" dirty="0" err="1">
                <a:solidFill>
                  <a:srgbClr val="A1CB46"/>
                </a:solidFill>
              </a:rPr>
              <a:t>Microassault</a:t>
            </a:r>
            <a:r>
              <a:rPr lang="en-US" sz="2100" dirty="0">
                <a:solidFill>
                  <a:schemeClr val="bg1"/>
                </a:solidFill>
              </a:rPr>
              <a:t> - (Often conscious) </a:t>
            </a:r>
            <a:br>
              <a:rPr lang="en-US" sz="2100" dirty="0">
                <a:solidFill>
                  <a:schemeClr val="bg1"/>
                </a:solidFill>
              </a:rPr>
            </a:br>
            <a:br>
              <a:rPr lang="en-US" sz="2100" dirty="0">
                <a:solidFill>
                  <a:schemeClr val="bg1"/>
                </a:solidFill>
              </a:rPr>
            </a:br>
            <a:r>
              <a:rPr lang="en-US" sz="2100" dirty="0">
                <a:solidFill>
                  <a:schemeClr val="bg1"/>
                </a:solidFill>
              </a:rPr>
              <a:t>Explicitly racial denigrations </a:t>
            </a:r>
          </a:p>
          <a:p>
            <a:pPr marL="457200" indent="-457200">
              <a:buFont typeface="+mj-lt"/>
              <a:buAutoNum type="arabicPeriod"/>
            </a:pPr>
            <a:endParaRPr lang="en-US" sz="2100" dirty="0">
              <a:solidFill>
                <a:schemeClr val="bg1"/>
              </a:solidFill>
            </a:endParaRPr>
          </a:p>
          <a:p>
            <a:pPr marL="457200" indent="-457200">
              <a:buFont typeface="+mj-lt"/>
              <a:buAutoNum type="arabicPeriod"/>
            </a:pPr>
            <a:r>
              <a:rPr lang="en-US" sz="2100" b="1" cap="all" dirty="0">
                <a:solidFill>
                  <a:srgbClr val="A1CB46"/>
                </a:solidFill>
              </a:rPr>
              <a:t>Microinvalidation</a:t>
            </a:r>
            <a:r>
              <a:rPr lang="en-US" sz="2100" dirty="0">
                <a:solidFill>
                  <a:schemeClr val="bg1"/>
                </a:solidFill>
              </a:rPr>
              <a:t> - (Often unconscious) </a:t>
            </a:r>
            <a:br>
              <a:rPr lang="en-US" sz="2100" dirty="0">
                <a:solidFill>
                  <a:schemeClr val="bg1"/>
                </a:solidFill>
              </a:rPr>
            </a:br>
            <a:br>
              <a:rPr lang="en-US" sz="2100" dirty="0">
                <a:solidFill>
                  <a:schemeClr val="bg1"/>
                </a:solidFill>
              </a:rPr>
            </a:br>
            <a:r>
              <a:rPr lang="en-US" sz="2100" dirty="0">
                <a:solidFill>
                  <a:schemeClr val="bg1"/>
                </a:solidFill>
              </a:rPr>
              <a:t>Verbal comments or behaviors that exclude, negate, or nullify</a:t>
            </a:r>
            <a:endParaRPr lang="en-US" sz="2100" dirty="0"/>
          </a:p>
        </p:txBody>
      </p:sp>
      <p:cxnSp>
        <p:nvCxnSpPr>
          <p:cNvPr id="4" name="Straight Connector 3">
            <a:extLst>
              <a:ext uri="{FF2B5EF4-FFF2-40B4-BE49-F238E27FC236}">
                <a16:creationId xmlns:a16="http://schemas.microsoft.com/office/drawing/2014/main" id="{0FD2632F-3465-46AE-9951-504C022636D7}"/>
              </a:ext>
            </a:extLst>
          </p:cNvPr>
          <p:cNvCxnSpPr>
            <a:cxnSpLocks/>
          </p:cNvCxnSpPr>
          <p:nvPr/>
        </p:nvCxnSpPr>
        <p:spPr>
          <a:xfrm>
            <a:off x="350520" y="147320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99964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0519" y="423610"/>
            <a:ext cx="8596668" cy="786056"/>
          </a:xfrm>
        </p:spPr>
        <p:txBody>
          <a:bodyPr>
            <a:normAutofit/>
          </a:bodyPr>
          <a:lstStyle/>
          <a:p>
            <a:r>
              <a:rPr lang="en-US" cap="all" dirty="0">
                <a:solidFill>
                  <a:schemeClr val="bg1"/>
                </a:solidFill>
              </a:rPr>
              <a:t>Are you a </a:t>
            </a:r>
            <a:r>
              <a:rPr lang="en-US" cap="all" dirty="0" err="1">
                <a:solidFill>
                  <a:schemeClr val="bg1"/>
                </a:solidFill>
              </a:rPr>
              <a:t>microaggressor</a:t>
            </a:r>
            <a:r>
              <a:rPr lang="en-US" cap="all" dirty="0">
                <a:solidFill>
                  <a:schemeClr val="bg1"/>
                </a:solidFill>
              </a:rPr>
              <a:t>?</a:t>
            </a:r>
          </a:p>
        </p:txBody>
      </p:sp>
      <p:sp>
        <p:nvSpPr>
          <p:cNvPr id="5" name="Content Placeholder 4"/>
          <p:cNvSpPr>
            <a:spLocks noGrp="1"/>
          </p:cNvSpPr>
          <p:nvPr>
            <p:ph idx="1"/>
          </p:nvPr>
        </p:nvSpPr>
        <p:spPr>
          <a:xfrm>
            <a:off x="555381" y="2088429"/>
            <a:ext cx="8866270" cy="3648064"/>
          </a:xfrm>
        </p:spPr>
        <p:txBody>
          <a:bodyPr>
            <a:noAutofit/>
          </a:bodyPr>
          <a:lstStyle/>
          <a:p>
            <a:pPr marL="0" indent="0">
              <a:buNone/>
            </a:pPr>
            <a:r>
              <a:rPr lang="en-US" sz="2100" dirty="0">
                <a:solidFill>
                  <a:schemeClr val="bg1"/>
                </a:solidFill>
              </a:rPr>
              <a:t>We can (consciously and unconsciously) create and enforce uncomfortable, violent and unsafe realities by using microaggressions.</a:t>
            </a:r>
            <a:br>
              <a:rPr lang="en-US" sz="2100" dirty="0"/>
            </a:br>
            <a:endParaRPr lang="en-US" sz="2100" dirty="0">
              <a:solidFill>
                <a:schemeClr val="bg1"/>
              </a:solidFill>
            </a:endParaRPr>
          </a:p>
          <a:p>
            <a:pPr>
              <a:buFont typeface="Wingdings" panose="05000000000000000000" pitchFamily="2" charset="2"/>
              <a:buChar char="§"/>
            </a:pPr>
            <a:r>
              <a:rPr lang="en-US" sz="2100" dirty="0" err="1">
                <a:solidFill>
                  <a:schemeClr val="bg1"/>
                </a:solidFill>
              </a:rPr>
              <a:t>Albeist</a:t>
            </a:r>
            <a:r>
              <a:rPr lang="en-US" sz="2100" dirty="0">
                <a:solidFill>
                  <a:schemeClr val="bg1"/>
                </a:solidFill>
              </a:rPr>
              <a:t> Language</a:t>
            </a:r>
          </a:p>
          <a:p>
            <a:pPr>
              <a:buFont typeface="Wingdings" panose="05000000000000000000" pitchFamily="2" charset="2"/>
              <a:buChar char="§"/>
            </a:pPr>
            <a:r>
              <a:rPr lang="en-US" sz="2100" dirty="0">
                <a:solidFill>
                  <a:schemeClr val="bg1"/>
                </a:solidFill>
              </a:rPr>
              <a:t>Bi-racial Unacceptance (One Drop Rule/Mulatto)</a:t>
            </a:r>
          </a:p>
          <a:p>
            <a:pPr>
              <a:buFont typeface="Wingdings" panose="05000000000000000000" pitchFamily="2" charset="2"/>
              <a:buChar char="§"/>
            </a:pPr>
            <a:r>
              <a:rPr lang="en-US" sz="2100" dirty="0">
                <a:solidFill>
                  <a:schemeClr val="bg1"/>
                </a:solidFill>
              </a:rPr>
              <a:t>Ethnic Melting Pot</a:t>
            </a:r>
          </a:p>
          <a:p>
            <a:pPr>
              <a:buFont typeface="Wingdings" panose="05000000000000000000" pitchFamily="2" charset="2"/>
              <a:buChar char="§"/>
            </a:pPr>
            <a:r>
              <a:rPr lang="en-US" sz="2100" dirty="0">
                <a:solidFill>
                  <a:schemeClr val="bg1"/>
                </a:solidFill>
              </a:rPr>
              <a:t>Race/Color Domination</a:t>
            </a:r>
          </a:p>
          <a:p>
            <a:pPr>
              <a:buFont typeface="Wingdings" panose="05000000000000000000" pitchFamily="2" charset="2"/>
              <a:buChar char="§"/>
            </a:pPr>
            <a:r>
              <a:rPr lang="en-US" sz="2100" dirty="0">
                <a:solidFill>
                  <a:schemeClr val="bg1"/>
                </a:solidFill>
              </a:rPr>
              <a:t>Physical Appearance and Power</a:t>
            </a:r>
          </a:p>
        </p:txBody>
      </p:sp>
      <p:cxnSp>
        <p:nvCxnSpPr>
          <p:cNvPr id="6" name="Straight Connector 5">
            <a:extLst>
              <a:ext uri="{FF2B5EF4-FFF2-40B4-BE49-F238E27FC236}">
                <a16:creationId xmlns:a16="http://schemas.microsoft.com/office/drawing/2014/main" id="{D9A5EC93-1160-446F-8A8A-A0C21A95DEDB}"/>
              </a:ext>
            </a:extLst>
          </p:cNvPr>
          <p:cNvCxnSpPr>
            <a:cxnSpLocks/>
          </p:cNvCxnSpPr>
          <p:nvPr/>
        </p:nvCxnSpPr>
        <p:spPr>
          <a:xfrm>
            <a:off x="350520" y="147320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6721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542757"/>
            <a:ext cx="9453255" cy="720558"/>
          </a:xfrm>
        </p:spPr>
        <p:txBody>
          <a:bodyPr/>
          <a:lstStyle/>
          <a:p>
            <a:r>
              <a:rPr lang="en-US" cap="all" dirty="0">
                <a:solidFill>
                  <a:schemeClr val="bg1"/>
                </a:solidFill>
              </a:rPr>
              <a:t>Extensions of microaggressions</a:t>
            </a:r>
          </a:p>
        </p:txBody>
      </p:sp>
      <p:sp>
        <p:nvSpPr>
          <p:cNvPr id="3" name="Content Placeholder 2"/>
          <p:cNvSpPr>
            <a:spLocks noGrp="1"/>
          </p:cNvSpPr>
          <p:nvPr>
            <p:ph idx="1"/>
          </p:nvPr>
        </p:nvSpPr>
        <p:spPr>
          <a:xfrm>
            <a:off x="-1962" y="1683086"/>
            <a:ext cx="9805737" cy="5082663"/>
          </a:xfrm>
        </p:spPr>
        <p:txBody>
          <a:bodyPr>
            <a:noAutofit/>
          </a:bodyPr>
          <a:lstStyle/>
          <a:p>
            <a:pPr lvl="1">
              <a:buFont typeface="Wingdings" panose="05000000000000000000" pitchFamily="2" charset="2"/>
              <a:buChar char="§"/>
            </a:pPr>
            <a:r>
              <a:rPr lang="en-US" sz="2100" b="1" cap="all" dirty="0">
                <a:solidFill>
                  <a:schemeClr val="tx1"/>
                </a:solidFill>
              </a:rPr>
              <a:t>Symbols</a:t>
            </a:r>
            <a:r>
              <a:rPr lang="en-US" sz="2100" b="1" dirty="0">
                <a:solidFill>
                  <a:schemeClr val="tx1"/>
                </a:solidFill>
              </a:rPr>
              <a:t>:</a:t>
            </a:r>
            <a:r>
              <a:rPr lang="en-US" sz="2100" dirty="0">
                <a:solidFill>
                  <a:schemeClr val="bg1"/>
                </a:solidFill>
              </a:rPr>
              <a:t> Displaying swastikas, confederate flag, or calendars that objectify women/men</a:t>
            </a:r>
            <a:br>
              <a:rPr lang="en-US" sz="2100" dirty="0">
                <a:solidFill>
                  <a:schemeClr val="bg1"/>
                </a:solidFill>
              </a:rPr>
            </a:br>
            <a:endParaRPr lang="en-US" sz="2100" dirty="0">
              <a:solidFill>
                <a:schemeClr val="bg1"/>
              </a:solidFill>
            </a:endParaRPr>
          </a:p>
          <a:p>
            <a:pPr lvl="1">
              <a:buFont typeface="Wingdings" panose="05000000000000000000" pitchFamily="2" charset="2"/>
              <a:buChar char="§"/>
            </a:pPr>
            <a:r>
              <a:rPr lang="en-US" sz="2100" b="1" cap="all" dirty="0">
                <a:solidFill>
                  <a:schemeClr val="tx1"/>
                </a:solidFill>
              </a:rPr>
              <a:t>Downplaying</a:t>
            </a:r>
            <a:r>
              <a:rPr lang="en-US" sz="2100" b="1" dirty="0">
                <a:solidFill>
                  <a:schemeClr val="tx1"/>
                </a:solidFill>
              </a:rPr>
              <a:t>:</a:t>
            </a:r>
            <a:r>
              <a:rPr lang="en-US" sz="2100" dirty="0">
                <a:solidFill>
                  <a:schemeClr val="bg1"/>
                </a:solidFill>
              </a:rPr>
              <a:t> Employee asks a colleague of color how she acquired a job, implying through affirmative action/quotas</a:t>
            </a:r>
          </a:p>
          <a:p>
            <a:pPr lvl="1">
              <a:buFont typeface="Wingdings" panose="05000000000000000000" pitchFamily="2" charset="2"/>
              <a:buChar char="§"/>
            </a:pPr>
            <a:endParaRPr lang="en-US" sz="1500" dirty="0">
              <a:solidFill>
                <a:schemeClr val="bg1"/>
              </a:solidFill>
            </a:endParaRPr>
          </a:p>
          <a:p>
            <a:pPr lvl="1">
              <a:buFont typeface="Wingdings" panose="05000000000000000000" pitchFamily="2" charset="2"/>
              <a:buChar char="§"/>
            </a:pPr>
            <a:r>
              <a:rPr lang="en-US" sz="2100" b="1" cap="all" dirty="0">
                <a:solidFill>
                  <a:schemeClr val="tx1"/>
                </a:solidFill>
              </a:rPr>
              <a:t>Targeting</a:t>
            </a:r>
            <a:r>
              <a:rPr lang="en-US" sz="2100" b="1" dirty="0">
                <a:solidFill>
                  <a:schemeClr val="tx1"/>
                </a:solidFill>
              </a:rPr>
              <a:t>:</a:t>
            </a:r>
            <a:r>
              <a:rPr lang="en-US" sz="2100" dirty="0">
                <a:solidFill>
                  <a:schemeClr val="bg1"/>
                </a:solidFill>
              </a:rPr>
              <a:t> “You don’t look Hispanic”; “Would not have ever guessed you were gay.”</a:t>
            </a:r>
          </a:p>
          <a:p>
            <a:pPr lvl="1">
              <a:buFont typeface="Wingdings" panose="05000000000000000000" pitchFamily="2" charset="2"/>
              <a:buChar char="§"/>
            </a:pPr>
            <a:endParaRPr lang="en-US" sz="1500" dirty="0">
              <a:solidFill>
                <a:schemeClr val="bg1"/>
              </a:solidFill>
            </a:endParaRPr>
          </a:p>
          <a:p>
            <a:pPr lvl="1">
              <a:buFont typeface="Wingdings" panose="05000000000000000000" pitchFamily="2" charset="2"/>
              <a:buChar char="§"/>
            </a:pPr>
            <a:r>
              <a:rPr lang="en-US" sz="2100" b="1" cap="all" dirty="0">
                <a:solidFill>
                  <a:schemeClr val="tx1"/>
                </a:solidFill>
              </a:rPr>
              <a:t>Environmental Slight</a:t>
            </a:r>
            <a:r>
              <a:rPr lang="en-US" sz="2100" b="1" dirty="0">
                <a:solidFill>
                  <a:schemeClr val="tx1"/>
                </a:solidFill>
              </a:rPr>
              <a:t>: </a:t>
            </a:r>
            <a:r>
              <a:rPr lang="en-US" sz="2100" dirty="0">
                <a:solidFill>
                  <a:schemeClr val="bg1"/>
                </a:solidFill>
              </a:rPr>
              <a:t>Asking an Asian-American where they were born, conveying that all people of Asian descent are international.</a:t>
            </a:r>
          </a:p>
          <a:p>
            <a:pPr lvl="1">
              <a:buFont typeface="Wingdings" panose="05000000000000000000" pitchFamily="2" charset="2"/>
              <a:buChar char="§"/>
            </a:pPr>
            <a:endParaRPr lang="en-US" sz="1500" dirty="0">
              <a:solidFill>
                <a:schemeClr val="bg1"/>
              </a:solidFill>
            </a:endParaRPr>
          </a:p>
          <a:p>
            <a:pPr lvl="1">
              <a:buFont typeface="Wingdings" panose="05000000000000000000" pitchFamily="2" charset="2"/>
              <a:buChar char="§"/>
            </a:pPr>
            <a:r>
              <a:rPr lang="en-US" sz="2100" b="1" cap="all" dirty="0">
                <a:solidFill>
                  <a:schemeClr val="tx1"/>
                </a:solidFill>
              </a:rPr>
              <a:t>Insults</a:t>
            </a:r>
            <a:r>
              <a:rPr lang="en-US" sz="2100" b="1" dirty="0">
                <a:solidFill>
                  <a:schemeClr val="tx1"/>
                </a:solidFill>
              </a:rPr>
              <a:t>: </a:t>
            </a:r>
            <a:r>
              <a:rPr lang="en-US" sz="2100" dirty="0">
                <a:solidFill>
                  <a:schemeClr val="bg1"/>
                </a:solidFill>
              </a:rPr>
              <a:t>Jokes at the expense of someone’s identity</a:t>
            </a:r>
          </a:p>
        </p:txBody>
      </p:sp>
      <p:cxnSp>
        <p:nvCxnSpPr>
          <p:cNvPr id="4" name="Straight Connector 3">
            <a:extLst>
              <a:ext uri="{FF2B5EF4-FFF2-40B4-BE49-F238E27FC236}">
                <a16:creationId xmlns:a16="http://schemas.microsoft.com/office/drawing/2014/main" id="{7152F385-7DFF-4B5A-B225-39BE96C05A12}"/>
              </a:ext>
            </a:extLst>
          </p:cNvPr>
          <p:cNvCxnSpPr>
            <a:cxnSpLocks/>
          </p:cNvCxnSpPr>
          <p:nvPr/>
        </p:nvCxnSpPr>
        <p:spPr>
          <a:xfrm>
            <a:off x="350520" y="147320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58728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0519" y="423610"/>
            <a:ext cx="8596668" cy="786056"/>
          </a:xfrm>
        </p:spPr>
        <p:txBody>
          <a:bodyPr>
            <a:normAutofit/>
          </a:bodyPr>
          <a:lstStyle/>
          <a:p>
            <a:r>
              <a:rPr lang="en-US" cap="all" dirty="0">
                <a:solidFill>
                  <a:schemeClr val="bg1"/>
                </a:solidFill>
              </a:rPr>
              <a:t>Responses to </a:t>
            </a:r>
            <a:r>
              <a:rPr lang="en-US" cap="all" dirty="0" err="1">
                <a:solidFill>
                  <a:schemeClr val="bg1"/>
                </a:solidFill>
              </a:rPr>
              <a:t>microaggressing</a:t>
            </a:r>
            <a:endParaRPr lang="en-US" cap="all" dirty="0">
              <a:solidFill>
                <a:schemeClr val="bg1"/>
              </a:solidFill>
            </a:endParaRPr>
          </a:p>
        </p:txBody>
      </p:sp>
      <p:sp>
        <p:nvSpPr>
          <p:cNvPr id="5" name="Content Placeholder 4"/>
          <p:cNvSpPr>
            <a:spLocks noGrp="1"/>
          </p:cNvSpPr>
          <p:nvPr>
            <p:ph idx="1"/>
          </p:nvPr>
        </p:nvSpPr>
        <p:spPr>
          <a:xfrm>
            <a:off x="473611" y="1736734"/>
            <a:ext cx="9334901" cy="4697645"/>
          </a:xfrm>
        </p:spPr>
        <p:txBody>
          <a:bodyPr>
            <a:normAutofit lnSpcReduction="10000"/>
          </a:bodyPr>
          <a:lstStyle/>
          <a:p>
            <a:pPr lvl="0">
              <a:buFont typeface="Wingdings" panose="05000000000000000000" pitchFamily="2" charset="2"/>
              <a:buChar char="§"/>
            </a:pPr>
            <a:r>
              <a:rPr lang="en-US" sz="2100" b="1" cap="all" dirty="0">
                <a:solidFill>
                  <a:srgbClr val="A1CB46"/>
                </a:solidFill>
              </a:rPr>
              <a:t>Code switching:</a:t>
            </a:r>
            <a:r>
              <a:rPr lang="en-US" sz="2100" dirty="0">
                <a:solidFill>
                  <a:schemeClr val="bg1"/>
                </a:solidFill>
              </a:rPr>
              <a:t> </a:t>
            </a:r>
            <a:br>
              <a:rPr lang="en-US" sz="2100" dirty="0">
                <a:solidFill>
                  <a:schemeClr val="bg1"/>
                </a:solidFill>
              </a:rPr>
            </a:br>
            <a:br>
              <a:rPr lang="en-US" sz="2100" dirty="0">
                <a:solidFill>
                  <a:schemeClr val="bg1"/>
                </a:solidFill>
              </a:rPr>
            </a:br>
            <a:r>
              <a:rPr lang="en-US" sz="2100" dirty="0">
                <a:solidFill>
                  <a:schemeClr val="bg1"/>
                </a:solidFill>
              </a:rPr>
              <a:t>Changing to fit the environment </a:t>
            </a:r>
            <a:br>
              <a:rPr lang="en-US" sz="2100" dirty="0">
                <a:solidFill>
                  <a:schemeClr val="bg1"/>
                </a:solidFill>
              </a:rPr>
            </a:br>
            <a:r>
              <a:rPr lang="en-US" sz="2100" dirty="0">
                <a:solidFill>
                  <a:schemeClr val="bg1"/>
                </a:solidFill>
              </a:rPr>
              <a:t>(Assimilation to one standard dominant ideology </a:t>
            </a:r>
            <a:r>
              <a:rPr lang="en-US" sz="2100" u="sng" dirty="0">
                <a:solidFill>
                  <a:schemeClr val="bg1"/>
                </a:solidFill>
              </a:rPr>
              <a:t>or</a:t>
            </a:r>
            <a:r>
              <a:rPr lang="en-US" sz="2100" dirty="0">
                <a:solidFill>
                  <a:schemeClr val="bg1"/>
                </a:solidFill>
              </a:rPr>
              <a:t> opposition/rebellion)</a:t>
            </a:r>
          </a:p>
          <a:p>
            <a:pPr lvl="0">
              <a:buFont typeface="Wingdings" panose="05000000000000000000" pitchFamily="2" charset="2"/>
              <a:buChar char="§"/>
            </a:pPr>
            <a:endParaRPr lang="en-US" sz="2100" dirty="0">
              <a:solidFill>
                <a:schemeClr val="bg1"/>
              </a:solidFill>
            </a:endParaRPr>
          </a:p>
          <a:p>
            <a:pPr lvl="0">
              <a:buFont typeface="Wingdings" panose="05000000000000000000" pitchFamily="2" charset="2"/>
              <a:buChar char="§"/>
            </a:pPr>
            <a:r>
              <a:rPr lang="en-US" sz="2100" b="1" cap="all" dirty="0">
                <a:solidFill>
                  <a:srgbClr val="A1CB46"/>
                </a:solidFill>
              </a:rPr>
              <a:t>Imposter syndrome:</a:t>
            </a:r>
            <a:r>
              <a:rPr lang="en-US" sz="2100" cap="all" dirty="0">
                <a:solidFill>
                  <a:srgbClr val="A1CB46"/>
                </a:solidFill>
              </a:rPr>
              <a:t> </a:t>
            </a:r>
            <a:br>
              <a:rPr lang="en-US" sz="2100" cap="all" dirty="0">
                <a:solidFill>
                  <a:srgbClr val="A1CB46"/>
                </a:solidFill>
              </a:rPr>
            </a:br>
            <a:br>
              <a:rPr lang="en-US" sz="2100" cap="all" dirty="0">
                <a:solidFill>
                  <a:srgbClr val="A1CB46"/>
                </a:solidFill>
              </a:rPr>
            </a:br>
            <a:r>
              <a:rPr lang="en-US" sz="2100" cap="all" dirty="0">
                <a:solidFill>
                  <a:schemeClr val="bg1"/>
                </a:solidFill>
              </a:rPr>
              <a:t>F</a:t>
            </a:r>
            <a:r>
              <a:rPr lang="en-US" sz="2100" dirty="0">
                <a:solidFill>
                  <a:schemeClr val="bg1"/>
                </a:solidFill>
              </a:rPr>
              <a:t>eeling undeserving or unaware of strengths </a:t>
            </a:r>
            <a:br>
              <a:rPr lang="en-US" sz="2100" dirty="0">
                <a:solidFill>
                  <a:schemeClr val="bg1"/>
                </a:solidFill>
              </a:rPr>
            </a:br>
            <a:r>
              <a:rPr lang="en-US" sz="2100" dirty="0">
                <a:solidFill>
                  <a:schemeClr val="bg1"/>
                </a:solidFill>
              </a:rPr>
              <a:t>(Source of resilience </a:t>
            </a:r>
            <a:r>
              <a:rPr lang="en-US" sz="2100" u="sng" dirty="0">
                <a:solidFill>
                  <a:schemeClr val="bg1"/>
                </a:solidFill>
              </a:rPr>
              <a:t>or</a:t>
            </a:r>
            <a:r>
              <a:rPr lang="en-US" sz="2100" dirty="0">
                <a:solidFill>
                  <a:schemeClr val="bg1"/>
                </a:solidFill>
              </a:rPr>
              <a:t> pain from “why try?”)</a:t>
            </a:r>
          </a:p>
          <a:p>
            <a:pPr lvl="0">
              <a:buFont typeface="Wingdings" panose="05000000000000000000" pitchFamily="2" charset="2"/>
              <a:buChar char="§"/>
            </a:pPr>
            <a:endParaRPr lang="en-US" sz="2100" dirty="0">
              <a:solidFill>
                <a:schemeClr val="bg1"/>
              </a:solidFill>
            </a:endParaRPr>
          </a:p>
          <a:p>
            <a:pPr>
              <a:buFont typeface="Wingdings" panose="05000000000000000000" pitchFamily="2" charset="2"/>
              <a:buChar char="§"/>
            </a:pPr>
            <a:r>
              <a:rPr lang="en-US" sz="2100" b="1" cap="all" dirty="0">
                <a:solidFill>
                  <a:srgbClr val="A1CB46"/>
                </a:solidFill>
              </a:rPr>
              <a:t>Labeling theory: </a:t>
            </a:r>
            <a:br>
              <a:rPr lang="en-US" sz="2100" b="1" cap="all" dirty="0">
                <a:solidFill>
                  <a:srgbClr val="A1CB46"/>
                </a:solidFill>
              </a:rPr>
            </a:br>
            <a:br>
              <a:rPr lang="en-US" sz="2100" b="1" cap="all" dirty="0">
                <a:solidFill>
                  <a:srgbClr val="A1CB46"/>
                </a:solidFill>
              </a:rPr>
            </a:br>
            <a:r>
              <a:rPr lang="en-US" sz="2100" cap="all" dirty="0">
                <a:solidFill>
                  <a:schemeClr val="bg1"/>
                </a:solidFill>
              </a:rPr>
              <a:t>F</a:t>
            </a:r>
            <a:r>
              <a:rPr lang="en-US" sz="2100" dirty="0">
                <a:solidFill>
                  <a:schemeClr val="bg1"/>
                </a:solidFill>
              </a:rPr>
              <a:t>itting the label </a:t>
            </a:r>
            <a:br>
              <a:rPr lang="en-US" sz="2100" dirty="0">
                <a:solidFill>
                  <a:schemeClr val="bg1"/>
                </a:solidFill>
              </a:rPr>
            </a:br>
            <a:r>
              <a:rPr lang="en-US" sz="2100" dirty="0">
                <a:solidFill>
                  <a:schemeClr val="bg1"/>
                </a:solidFill>
              </a:rPr>
              <a:t>(Ethnocentrism </a:t>
            </a:r>
            <a:r>
              <a:rPr lang="en-US" sz="2100" u="sng" dirty="0">
                <a:solidFill>
                  <a:schemeClr val="bg1"/>
                </a:solidFill>
              </a:rPr>
              <a:t>or</a:t>
            </a:r>
            <a:r>
              <a:rPr lang="en-US" sz="2100" dirty="0">
                <a:solidFill>
                  <a:schemeClr val="bg1"/>
                </a:solidFill>
              </a:rPr>
              <a:t> feeding into negative stereotypes)</a:t>
            </a:r>
          </a:p>
        </p:txBody>
      </p:sp>
      <p:cxnSp>
        <p:nvCxnSpPr>
          <p:cNvPr id="6" name="Straight Connector 5">
            <a:extLst>
              <a:ext uri="{FF2B5EF4-FFF2-40B4-BE49-F238E27FC236}">
                <a16:creationId xmlns:a16="http://schemas.microsoft.com/office/drawing/2014/main" id="{D9A5EC93-1160-446F-8A8A-A0C21A95DEDB}"/>
              </a:ext>
            </a:extLst>
          </p:cNvPr>
          <p:cNvCxnSpPr>
            <a:cxnSpLocks/>
          </p:cNvCxnSpPr>
          <p:nvPr/>
        </p:nvCxnSpPr>
        <p:spPr>
          <a:xfrm>
            <a:off x="350520" y="147320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26217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537411"/>
            <a:ext cx="9585603" cy="829503"/>
          </a:xfrm>
        </p:spPr>
        <p:txBody>
          <a:bodyPr>
            <a:normAutofit/>
          </a:bodyPr>
          <a:lstStyle/>
          <a:p>
            <a:r>
              <a:rPr lang="en-US" cap="all" dirty="0">
                <a:solidFill>
                  <a:schemeClr val="bg1"/>
                </a:solidFill>
              </a:rPr>
              <a:t>Mental health outcomes</a:t>
            </a:r>
          </a:p>
        </p:txBody>
      </p:sp>
      <p:sp>
        <p:nvSpPr>
          <p:cNvPr id="8" name="Content Placeholder 7"/>
          <p:cNvSpPr>
            <a:spLocks noGrp="1"/>
          </p:cNvSpPr>
          <p:nvPr>
            <p:ph sz="half" idx="1"/>
          </p:nvPr>
        </p:nvSpPr>
        <p:spPr>
          <a:xfrm>
            <a:off x="5442259" y="1748819"/>
            <a:ext cx="5455534" cy="4674256"/>
          </a:xfrm>
        </p:spPr>
        <p:txBody>
          <a:bodyPr>
            <a:noAutofit/>
          </a:bodyPr>
          <a:lstStyle/>
          <a:p>
            <a:pPr>
              <a:buFont typeface="Wingdings" panose="05000000000000000000" pitchFamily="2" charset="2"/>
              <a:buChar char="§"/>
            </a:pPr>
            <a:r>
              <a:rPr lang="en-US" sz="2100" dirty="0">
                <a:solidFill>
                  <a:schemeClr val="bg1"/>
                </a:solidFill>
              </a:rPr>
              <a:t>Not belonging/Abnormal</a:t>
            </a:r>
            <a:br>
              <a:rPr lang="en-US" sz="2100" dirty="0">
                <a:solidFill>
                  <a:schemeClr val="bg1"/>
                </a:solidFill>
              </a:rPr>
            </a:br>
            <a:endParaRPr lang="en-US" sz="2100" dirty="0">
              <a:solidFill>
                <a:schemeClr val="bg1"/>
              </a:solidFill>
            </a:endParaRPr>
          </a:p>
          <a:p>
            <a:pPr>
              <a:buFont typeface="Wingdings" panose="05000000000000000000" pitchFamily="2" charset="2"/>
              <a:buChar char="§"/>
            </a:pPr>
            <a:r>
              <a:rPr lang="en-US" sz="2100" dirty="0">
                <a:solidFill>
                  <a:schemeClr val="bg1"/>
                </a:solidFill>
              </a:rPr>
              <a:t>Untrustworthiness</a:t>
            </a:r>
            <a:br>
              <a:rPr lang="en-US" sz="2100" dirty="0">
                <a:solidFill>
                  <a:schemeClr val="bg1"/>
                </a:solidFill>
              </a:rPr>
            </a:br>
            <a:endParaRPr lang="en-US" sz="2100" dirty="0">
              <a:solidFill>
                <a:schemeClr val="bg1"/>
              </a:solidFill>
            </a:endParaRPr>
          </a:p>
          <a:p>
            <a:pPr>
              <a:buFont typeface="Wingdings" panose="05000000000000000000" pitchFamily="2" charset="2"/>
              <a:buChar char="§"/>
            </a:pPr>
            <a:r>
              <a:rPr lang="en-US" sz="2100" dirty="0">
                <a:solidFill>
                  <a:schemeClr val="bg1"/>
                </a:solidFill>
              </a:rPr>
              <a:t>Preemptive Lifestyle </a:t>
            </a:r>
            <a:br>
              <a:rPr lang="en-US" sz="2100" dirty="0">
                <a:solidFill>
                  <a:schemeClr val="bg1"/>
                </a:solidFill>
              </a:rPr>
            </a:br>
            <a:r>
              <a:rPr lang="en-US" sz="2100" dirty="0">
                <a:solidFill>
                  <a:schemeClr val="bg1"/>
                </a:solidFill>
              </a:rPr>
              <a:t>(fear/anticipating hardship)</a:t>
            </a:r>
            <a:br>
              <a:rPr lang="en-US" sz="2100" dirty="0">
                <a:solidFill>
                  <a:schemeClr val="bg1"/>
                </a:solidFill>
              </a:rPr>
            </a:br>
            <a:endParaRPr lang="en-US" sz="2100" dirty="0">
              <a:solidFill>
                <a:schemeClr val="bg1"/>
              </a:solidFill>
            </a:endParaRPr>
          </a:p>
          <a:p>
            <a:pPr>
              <a:buFont typeface="Wingdings" panose="05000000000000000000" pitchFamily="2" charset="2"/>
              <a:buChar char="§"/>
            </a:pPr>
            <a:r>
              <a:rPr lang="en-US" sz="2100" dirty="0">
                <a:solidFill>
                  <a:schemeClr val="bg1"/>
                </a:solidFill>
              </a:rPr>
              <a:t>Pressure Representing Race</a:t>
            </a:r>
            <a:br>
              <a:rPr lang="en-US" sz="2100" dirty="0">
                <a:solidFill>
                  <a:schemeClr val="bg1"/>
                </a:solidFill>
              </a:rPr>
            </a:br>
            <a:endParaRPr lang="en-US" sz="2100" dirty="0">
              <a:solidFill>
                <a:schemeClr val="bg1"/>
              </a:solidFill>
            </a:endParaRPr>
          </a:p>
          <a:p>
            <a:pPr>
              <a:buFont typeface="Wingdings" panose="05000000000000000000" pitchFamily="2" charset="2"/>
              <a:buChar char="§"/>
            </a:pPr>
            <a:r>
              <a:rPr lang="en-US" sz="2100" dirty="0">
                <a:solidFill>
                  <a:schemeClr val="bg1"/>
                </a:solidFill>
              </a:rPr>
              <a:t>Inferiority/Self-esteem Issues</a:t>
            </a:r>
          </a:p>
          <a:p>
            <a:pPr marL="0" indent="0">
              <a:buNone/>
            </a:pPr>
            <a:endParaRPr lang="en-US" sz="2500" dirty="0">
              <a:solidFill>
                <a:schemeClr val="bg1"/>
              </a:solidFill>
            </a:endParaRPr>
          </a:p>
        </p:txBody>
      </p:sp>
      <p:sp>
        <p:nvSpPr>
          <p:cNvPr id="9" name="Content Placeholder 8"/>
          <p:cNvSpPr>
            <a:spLocks noGrp="1"/>
          </p:cNvSpPr>
          <p:nvPr>
            <p:ph sz="half" idx="2"/>
          </p:nvPr>
        </p:nvSpPr>
        <p:spPr>
          <a:xfrm>
            <a:off x="675093" y="1748819"/>
            <a:ext cx="5078007" cy="4912696"/>
          </a:xfrm>
        </p:spPr>
        <p:txBody>
          <a:bodyPr>
            <a:noAutofit/>
          </a:bodyPr>
          <a:lstStyle/>
          <a:p>
            <a:pPr>
              <a:buFont typeface="Wingdings" panose="05000000000000000000" pitchFamily="2" charset="2"/>
              <a:buChar char="§"/>
            </a:pPr>
            <a:r>
              <a:rPr lang="en-US" sz="2100" dirty="0">
                <a:solidFill>
                  <a:schemeClr val="bg1"/>
                </a:solidFill>
              </a:rPr>
              <a:t>Hiding/Invisibility</a:t>
            </a:r>
            <a:br>
              <a:rPr lang="en-US" sz="2100" dirty="0">
                <a:solidFill>
                  <a:schemeClr val="bg1"/>
                </a:solidFill>
              </a:rPr>
            </a:br>
            <a:endParaRPr lang="en-US" sz="2100" dirty="0">
              <a:solidFill>
                <a:schemeClr val="bg1"/>
              </a:solidFill>
            </a:endParaRPr>
          </a:p>
          <a:p>
            <a:pPr>
              <a:buFont typeface="Wingdings" panose="05000000000000000000" pitchFamily="2" charset="2"/>
              <a:buChar char="§"/>
            </a:pPr>
            <a:r>
              <a:rPr lang="en-US" sz="2100" dirty="0">
                <a:solidFill>
                  <a:schemeClr val="bg1"/>
                </a:solidFill>
              </a:rPr>
              <a:t>Internalized Discrimination</a:t>
            </a:r>
            <a:br>
              <a:rPr lang="en-US" sz="2100" dirty="0">
                <a:solidFill>
                  <a:schemeClr val="bg1"/>
                </a:solidFill>
              </a:rPr>
            </a:br>
            <a:endParaRPr lang="en-US" sz="2100" dirty="0">
              <a:solidFill>
                <a:schemeClr val="bg1"/>
              </a:solidFill>
            </a:endParaRPr>
          </a:p>
          <a:p>
            <a:pPr>
              <a:buFont typeface="Wingdings" panose="05000000000000000000" pitchFamily="2" charset="2"/>
              <a:buChar char="§"/>
            </a:pPr>
            <a:r>
              <a:rPr lang="en-US" sz="2100" dirty="0">
                <a:solidFill>
                  <a:schemeClr val="bg1"/>
                </a:solidFill>
              </a:rPr>
              <a:t>Identity Development or Disruption</a:t>
            </a:r>
            <a:br>
              <a:rPr lang="en-US" sz="2100" dirty="0">
                <a:solidFill>
                  <a:schemeClr val="bg1"/>
                </a:solidFill>
              </a:rPr>
            </a:br>
            <a:endParaRPr lang="en-US" sz="2100" dirty="0">
              <a:solidFill>
                <a:schemeClr val="bg1"/>
              </a:solidFill>
            </a:endParaRPr>
          </a:p>
          <a:p>
            <a:pPr>
              <a:buFont typeface="Wingdings" panose="05000000000000000000" pitchFamily="2" charset="2"/>
              <a:buChar char="§"/>
            </a:pPr>
            <a:r>
              <a:rPr lang="en-US" sz="2100" dirty="0">
                <a:solidFill>
                  <a:schemeClr val="bg1"/>
                </a:solidFill>
              </a:rPr>
              <a:t>Psychological Distress</a:t>
            </a:r>
          </a:p>
          <a:p>
            <a:pPr>
              <a:buFont typeface="Wingdings" panose="05000000000000000000" pitchFamily="2" charset="2"/>
              <a:buChar char="§"/>
            </a:pPr>
            <a:endParaRPr lang="en-US" sz="2100" dirty="0">
              <a:solidFill>
                <a:schemeClr val="bg1"/>
              </a:solidFill>
            </a:endParaRPr>
          </a:p>
          <a:p>
            <a:pPr>
              <a:buFont typeface="Wingdings" panose="05000000000000000000" pitchFamily="2" charset="2"/>
              <a:buChar char="§"/>
            </a:pPr>
            <a:r>
              <a:rPr lang="en-US" sz="2100" dirty="0">
                <a:solidFill>
                  <a:schemeClr val="bg1"/>
                </a:solidFill>
              </a:rPr>
              <a:t>Imposed Mental Disorders</a:t>
            </a:r>
          </a:p>
          <a:p>
            <a:pPr>
              <a:buFont typeface="Wingdings" panose="05000000000000000000" pitchFamily="2" charset="2"/>
              <a:buChar char="§"/>
            </a:pPr>
            <a:endParaRPr lang="en-US" sz="2100" dirty="0">
              <a:solidFill>
                <a:schemeClr val="bg1"/>
              </a:solidFill>
            </a:endParaRPr>
          </a:p>
          <a:p>
            <a:pPr>
              <a:buFont typeface="Wingdings" panose="05000000000000000000" pitchFamily="2" charset="2"/>
              <a:buChar char="§"/>
            </a:pPr>
            <a:r>
              <a:rPr lang="en-US" sz="2100" dirty="0">
                <a:solidFill>
                  <a:schemeClr val="bg1"/>
                </a:solidFill>
              </a:rPr>
              <a:t>Intimidated/Threatened </a:t>
            </a:r>
            <a:br>
              <a:rPr lang="en-US" sz="2100" dirty="0">
                <a:solidFill>
                  <a:schemeClr val="bg1"/>
                </a:solidFill>
              </a:rPr>
            </a:br>
            <a:endParaRPr lang="en-US" sz="2100" dirty="0">
              <a:solidFill>
                <a:schemeClr val="bg1"/>
              </a:solidFill>
            </a:endParaRPr>
          </a:p>
          <a:p>
            <a:pPr marL="0" indent="0">
              <a:buNone/>
            </a:pPr>
            <a:br>
              <a:rPr lang="en-US" sz="2500" dirty="0">
                <a:solidFill>
                  <a:schemeClr val="bg1"/>
                </a:solidFill>
              </a:rPr>
            </a:br>
            <a:endParaRPr lang="en-US" sz="2500" dirty="0">
              <a:solidFill>
                <a:schemeClr val="bg1"/>
              </a:solidFill>
            </a:endParaRPr>
          </a:p>
        </p:txBody>
      </p:sp>
      <p:cxnSp>
        <p:nvCxnSpPr>
          <p:cNvPr id="5" name="Straight Connector 4">
            <a:extLst>
              <a:ext uri="{FF2B5EF4-FFF2-40B4-BE49-F238E27FC236}">
                <a16:creationId xmlns:a16="http://schemas.microsoft.com/office/drawing/2014/main" id="{D234EF26-6740-4DA2-B41F-262DBDFDB993}"/>
              </a:ext>
            </a:extLst>
          </p:cNvPr>
          <p:cNvCxnSpPr>
            <a:cxnSpLocks/>
          </p:cNvCxnSpPr>
          <p:nvPr/>
        </p:nvCxnSpPr>
        <p:spPr>
          <a:xfrm>
            <a:off x="350520" y="147320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9588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584" y="1344577"/>
            <a:ext cx="9950034" cy="2125893"/>
          </a:xfrm>
        </p:spPr>
        <p:txBody>
          <a:bodyPr>
            <a:noAutofit/>
          </a:bodyPr>
          <a:lstStyle/>
          <a:p>
            <a:r>
              <a:rPr lang="en-US" sz="5500" cap="all" dirty="0"/>
              <a:t>Thank you for your time</a:t>
            </a:r>
          </a:p>
        </p:txBody>
      </p:sp>
      <p:sp>
        <p:nvSpPr>
          <p:cNvPr id="3" name="Text Placeholder 2"/>
          <p:cNvSpPr>
            <a:spLocks noGrp="1"/>
          </p:cNvSpPr>
          <p:nvPr>
            <p:ph type="body" idx="1"/>
          </p:nvPr>
        </p:nvSpPr>
        <p:spPr>
          <a:xfrm>
            <a:off x="374584" y="3992686"/>
            <a:ext cx="9438938" cy="1520737"/>
          </a:xfrm>
        </p:spPr>
        <p:txBody>
          <a:bodyPr>
            <a:normAutofit/>
          </a:bodyPr>
          <a:lstStyle/>
          <a:p>
            <a:r>
              <a:rPr lang="en-US" sz="2500" cap="all" dirty="0">
                <a:solidFill>
                  <a:srgbClr val="5B7A90"/>
                </a:solidFill>
              </a:rPr>
              <a:t>Questions and Comments</a:t>
            </a:r>
            <a:endParaRPr lang="en-US" sz="2500" cap="all" dirty="0">
              <a:solidFill>
                <a:schemeClr val="bg1"/>
              </a:solidFill>
            </a:endParaRPr>
          </a:p>
        </p:txBody>
      </p:sp>
      <p:cxnSp>
        <p:nvCxnSpPr>
          <p:cNvPr id="4" name="Straight Connector 3">
            <a:extLst>
              <a:ext uri="{FF2B5EF4-FFF2-40B4-BE49-F238E27FC236}">
                <a16:creationId xmlns:a16="http://schemas.microsoft.com/office/drawing/2014/main" id="{B52B1630-8411-49FC-9FDF-845566F5C0FA}"/>
              </a:ext>
            </a:extLst>
          </p:cNvPr>
          <p:cNvCxnSpPr>
            <a:cxnSpLocks/>
          </p:cNvCxnSpPr>
          <p:nvPr/>
        </p:nvCxnSpPr>
        <p:spPr>
          <a:xfrm>
            <a:off x="374584" y="3831390"/>
            <a:ext cx="1080516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8927791"/>
      </p:ext>
    </p:extLst>
  </p:cSld>
  <p:clrMapOvr>
    <a:masterClrMapping/>
  </p:clrMapOvr>
</p:sld>
</file>

<file path=ppt/theme/theme1.xml><?xml version="1.0" encoding="utf-8"?>
<a:theme xmlns:a="http://schemas.openxmlformats.org/drawingml/2006/main" name="Facet">
  <a:themeElements>
    <a:clrScheme name="Custom 8">
      <a:dk1>
        <a:sysClr val="windowText" lastClr="000000"/>
      </a:dk1>
      <a:lt1>
        <a:srgbClr val="90C226"/>
      </a:lt1>
      <a:dk2>
        <a:srgbClr val="FFFFFF"/>
      </a:dk2>
      <a:lt2>
        <a:srgbClr val="000000"/>
      </a:lt2>
      <a:accent1>
        <a:srgbClr val="90C226"/>
      </a:accent1>
      <a:accent2>
        <a:srgbClr val="0070C0"/>
      </a:accent2>
      <a:accent3>
        <a:srgbClr val="0070C0"/>
      </a:accent3>
      <a:accent4>
        <a:srgbClr val="000000"/>
      </a:accent4>
      <a:accent5>
        <a:srgbClr val="0070C0"/>
      </a:accent5>
      <a:accent6>
        <a:srgbClr val="00B0F0"/>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23011</TotalTime>
  <Words>1047</Words>
  <Application>Microsoft Office PowerPoint</Application>
  <PresentationFormat>Widescreen</PresentationFormat>
  <Paragraphs>112</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Trebuchet MS</vt:lpstr>
      <vt:lpstr>Wingdings</vt:lpstr>
      <vt:lpstr>Wingdings 3</vt:lpstr>
      <vt:lpstr>Facet</vt:lpstr>
      <vt:lpstr>Microaggressions</vt:lpstr>
      <vt:lpstr>Microaggression/microinequity  (1970-1973)</vt:lpstr>
      <vt:lpstr>Microaggressions and power</vt:lpstr>
      <vt:lpstr>Three types</vt:lpstr>
      <vt:lpstr>Are you a microaggressor?</vt:lpstr>
      <vt:lpstr>Extensions of microaggressions</vt:lpstr>
      <vt:lpstr>Responses to microaggressing</vt:lpstr>
      <vt:lpstr>Mental health outcomes</vt:lpstr>
      <vt:lpstr>Thank you for your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Quita</dc:creator>
  <cp:lastModifiedBy>Chiquita Howard-Bostic</cp:lastModifiedBy>
  <cp:revision>256</cp:revision>
  <cp:lastPrinted>2018-03-25T23:58:19Z</cp:lastPrinted>
  <dcterms:created xsi:type="dcterms:W3CDTF">2017-06-14T15:49:01Z</dcterms:created>
  <dcterms:modified xsi:type="dcterms:W3CDTF">2021-05-18T17:06:55Z</dcterms:modified>
</cp:coreProperties>
</file>