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dbe596033f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dbe596033f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of you have more than one social account you check daily? How many have more than 3?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dbe596033f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dbe596033f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Respond to positives too!!!!!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dbe596033f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dbe596033f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of you have more than one social account you check daily? How many have more than 3?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dbe596033f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dbe596033f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of you have more than one social account you check daily? How many have more than 3?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dbe596033f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dbe596033f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of you have more than one social account you check daily? How many have more than 3?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dbe596033f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dbe596033f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of you have more than one social account you check daily? How many have more than 3?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dbe596033f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dbe596033f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of you have more than one social account you check daily? How many have more than 3?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dbe596033f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dbe596033f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of you have more than one social account you check daily? How many have more than 3?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dbe596033f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dbe596033f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of you have more than one social account you check daily? How many have more than 3?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dbe596033f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dbe596033f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of you have more than one social account you check daily? How many have more than 3?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be596033f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dbe596033f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dbe596033f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dbe596033f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of you have more than one social account you check daily? How many have more than 3?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be596033f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dbe596033f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of you have more than one social account you check daily? How many have more than 3?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dbe596033f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dbe596033f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of you have more than one social account you check daily? How many have more than 3?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dbe596033f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dbe596033f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of you have more than one social account you check daily? How many have more than 3?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dbe596033f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dbe596033f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of you have more than one social account you check daily? How many have more than 3?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dbe596033f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dbe596033f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2C143A"/>
                </a:solidFill>
              </a:rPr>
              <a:t>GoPro shot to stardom through user-generated content. </a:t>
            </a:r>
            <a:endParaRPr sz="1350">
              <a:solidFill>
                <a:srgbClr val="2C143A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2C143A"/>
                </a:solidFill>
              </a:rPr>
              <a:t>The company frequently hosts contests, and challenges based on a specific theme. Then it encourages content creators to share their photos and videos for a chance to earn products, cash, and global exposure through GoPro’s Instagram account—which has more than 17 million followers.</a:t>
            </a:r>
            <a:endParaRPr sz="1350">
              <a:solidFill>
                <a:srgbClr val="2C143A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2C143A"/>
                </a:solidFill>
              </a:rPr>
              <a:t>For instance, GoPro’s “Million Dollar Challenge” encourages participants to grab their HERO9 Black camera and film rad videos. Content creators with the best entries got a share of the $1 million allotted for the campaign. </a:t>
            </a:r>
            <a:endParaRPr sz="1350">
              <a:solidFill>
                <a:srgbClr val="2C143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df2ea4d0d8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df2ea4d0d8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dbe596033f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dbe596033f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be596033f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dbe596033f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of you have more </a:t>
            </a:r>
            <a:r>
              <a:rPr lang="en"/>
              <a:t>than one social account you check daily? How many have more than 3?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be596033f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dbe596033f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of you have more than one social account you check daily? How many have more than 3?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dbe596033f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dbe596033f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of you have more than one social account you check daily? How many have more than 3?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dbe596033f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dbe596033f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of you have more than one social account you check daily? How many have more than 3?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dbe596033f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dbe596033f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of you have more than one social account you check daily? How many have more than 3?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dbe596033f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dbe596033f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of you have more than one social account you check daily? How many have more than 3?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b="1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Light"/>
              <a:buChar char="●"/>
              <a:defRPr sz="1800"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○"/>
              <a:defRPr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■"/>
              <a:defRPr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●"/>
              <a:defRPr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○"/>
              <a:defRPr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■"/>
              <a:defRPr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●"/>
              <a:defRPr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○"/>
              <a:defRPr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■"/>
              <a:defRPr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Relationship Id="rId5" Type="http://schemas.openxmlformats.org/officeDocument/2006/relationships/image" Target="../media/image27.png"/><Relationship Id="rId6" Type="http://schemas.openxmlformats.org/officeDocument/2006/relationships/image" Target="../media/image26.png"/><Relationship Id="rId7" Type="http://schemas.openxmlformats.org/officeDocument/2006/relationships/image" Target="../media/image36.png"/><Relationship Id="rId8" Type="http://schemas.openxmlformats.org/officeDocument/2006/relationships/image" Target="../media/image2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png"/><Relationship Id="rId4" Type="http://schemas.openxmlformats.org/officeDocument/2006/relationships/image" Target="../media/image28.png"/><Relationship Id="rId5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gif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Relationship Id="rId4" Type="http://schemas.openxmlformats.org/officeDocument/2006/relationships/image" Target="../media/image30.png"/><Relationship Id="rId5" Type="http://schemas.openxmlformats.org/officeDocument/2006/relationships/image" Target="../media/image32.png"/><Relationship Id="rId6" Type="http://schemas.openxmlformats.org/officeDocument/2006/relationships/image" Target="../media/image3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www.influencive.com/14-ways-to-be-more-transparent-on-social-media/" TargetMode="External"/><Relationship Id="rId4" Type="http://schemas.openxmlformats.org/officeDocument/2006/relationships/hyperlink" Target="https://www.gokantaloupe.com/blog/best-user-generated-content-examples" TargetMode="External"/><Relationship Id="rId5" Type="http://schemas.openxmlformats.org/officeDocument/2006/relationships/hyperlink" Target="https://thehappyarkansan.com/blog/student-group-social-media/" TargetMode="External"/><Relationship Id="rId6" Type="http://schemas.openxmlformats.org/officeDocument/2006/relationships/hyperlink" Target="https://www.storytellermn.com/ccm/social-media-for-clubs" TargetMode="External"/><Relationship Id="rId7" Type="http://schemas.openxmlformats.org/officeDocument/2006/relationships/hyperlink" Target="https://www.entrepreneur.com/article/314599" TargetMode="External"/><Relationship Id="rId8" Type="http://schemas.openxmlformats.org/officeDocument/2006/relationships/hyperlink" Target="https://sproutsocial.com/insights/social-media-tips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hootsuite.com/resources/digital-trends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12.png"/><Relationship Id="rId6" Type="http://schemas.openxmlformats.org/officeDocument/2006/relationships/image" Target="../media/image5.png"/><Relationship Id="rId7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5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8969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Leadership in the Digital World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986525"/>
            <a:ext cx="8520600" cy="11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 Tips for Encouraging Online Engagement </a:t>
            </a:r>
            <a:br>
              <a:rPr lang="en"/>
            </a:br>
            <a:r>
              <a:rPr lang="en"/>
              <a:t>— and Civility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type="title"/>
          </p:nvPr>
        </p:nvSpPr>
        <p:spPr>
          <a:xfrm>
            <a:off x="165000" y="1988700"/>
            <a:ext cx="4045200" cy="104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r>
              <a:rPr lang="en"/>
              <a:t>. Show Love.</a:t>
            </a:r>
            <a:endParaRPr/>
          </a:p>
        </p:txBody>
      </p:sp>
      <p:pic>
        <p:nvPicPr>
          <p:cNvPr id="117" name="Google Shape;1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7625" y="1563627"/>
            <a:ext cx="3692800" cy="201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/>
          <p:nvPr>
            <p:ph idx="2" type="body"/>
          </p:nvPr>
        </p:nvSpPr>
        <p:spPr>
          <a:xfrm>
            <a:off x="49488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Mention or tag others.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Respond to positives and negatives.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Like, share, or comment on others’ content.</a:t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123" name="Google Shape;12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025" y="1488749"/>
            <a:ext cx="4210449" cy="21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0275" y="1749975"/>
            <a:ext cx="952500" cy="9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/>
          <p:nvPr>
            <p:ph type="title"/>
          </p:nvPr>
        </p:nvSpPr>
        <p:spPr>
          <a:xfrm>
            <a:off x="165000" y="1988700"/>
            <a:ext cx="4045200" cy="104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r>
              <a:rPr lang="en"/>
              <a:t>. Be Inclusive.</a:t>
            </a:r>
            <a:endParaRPr/>
          </a:p>
        </p:txBody>
      </p:sp>
      <p:pic>
        <p:nvPicPr>
          <p:cNvPr id="130" name="Google Shape;13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8975" y="1142550"/>
            <a:ext cx="2735700" cy="273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/>
          <p:nvPr>
            <p:ph idx="2" type="body"/>
          </p:nvPr>
        </p:nvSpPr>
        <p:spPr>
          <a:xfrm>
            <a:off x="49488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Upload or create captions. You can purchase “burned in” captions at Rev.com. 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Include transcripts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Include alt text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Include people with diverse experiences and backgrounds</a:t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136" name="Google Shape;136;p25"/>
          <p:cNvPicPr preferRelativeResize="0"/>
          <p:nvPr/>
        </p:nvPicPr>
        <p:blipFill rotWithShape="1">
          <a:blip r:embed="rId3">
            <a:alphaModFix/>
          </a:blip>
          <a:srcRect b="50918" l="0" r="0" t="11816"/>
          <a:stretch/>
        </p:blipFill>
        <p:spPr>
          <a:xfrm>
            <a:off x="438700" y="1024012"/>
            <a:ext cx="3837000" cy="3095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/>
          <p:nvPr>
            <p:ph type="title"/>
          </p:nvPr>
        </p:nvSpPr>
        <p:spPr>
          <a:xfrm>
            <a:off x="155150" y="2316600"/>
            <a:ext cx="4045200" cy="104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</a:t>
            </a:r>
            <a:r>
              <a:rPr lang="en"/>
              <a:t>. Be Transparent.</a:t>
            </a:r>
            <a:endParaRPr/>
          </a:p>
        </p:txBody>
      </p:sp>
      <p:pic>
        <p:nvPicPr>
          <p:cNvPr id="142" name="Google Shape;14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4100" y="1842325"/>
            <a:ext cx="3541250" cy="199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/>
          <p:nvPr>
            <p:ph idx="2" type="body"/>
          </p:nvPr>
        </p:nvSpPr>
        <p:spPr>
          <a:xfrm>
            <a:off x="49488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Show “behind the scenes.”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Explain the process — particularly decision-making.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Don’t shy away from vulnerability.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Be honest, and admit faults or imperfections.</a:t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148" name="Google Shape;14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652" y="309175"/>
            <a:ext cx="2913647" cy="426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7"/>
          <p:cNvSpPr txBox="1"/>
          <p:nvPr/>
        </p:nvSpPr>
        <p:spPr>
          <a:xfrm>
            <a:off x="437650" y="4576075"/>
            <a:ext cx="296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 Light"/>
                <a:ea typeface="Roboto Light"/>
                <a:cs typeface="Roboto Light"/>
                <a:sym typeface="Roboto Light"/>
              </a:rPr>
              <a:t>https://www.commercialwebservices.com/blog/2018/10/11/why-social-media-transparency-leads-to-customer-trust/</a:t>
            </a:r>
            <a:endParaRPr sz="700"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 txBox="1"/>
          <p:nvPr>
            <p:ph type="title"/>
          </p:nvPr>
        </p:nvSpPr>
        <p:spPr>
          <a:xfrm>
            <a:off x="165000" y="1988700"/>
            <a:ext cx="4045200" cy="104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</a:t>
            </a:r>
            <a:r>
              <a:rPr lang="en"/>
              <a:t>. Go Live.</a:t>
            </a:r>
            <a:endParaRPr/>
          </a:p>
        </p:txBody>
      </p:sp>
      <p:pic>
        <p:nvPicPr>
          <p:cNvPr id="155" name="Google Shape;15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7950" y="1418450"/>
            <a:ext cx="4135100" cy="218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/>
          <p:nvPr>
            <p:ph idx="2" type="body"/>
          </p:nvPr>
        </p:nvSpPr>
        <p:spPr>
          <a:xfrm>
            <a:off x="49488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Promote your live event extensively in advance.</a:t>
            </a:r>
            <a:r>
              <a:rPr lang="en" sz="2200">
                <a:solidFill>
                  <a:schemeClr val="dk1"/>
                </a:solidFill>
              </a:rPr>
              <a:t> 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Encourage and answer questions. If appropriate, credit or acknowledge online participants.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Share recordings after the live event. </a:t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161" name="Google Shape;16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25" y="438300"/>
            <a:ext cx="4266899" cy="4266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/>
          <p:nvPr>
            <p:ph type="title"/>
          </p:nvPr>
        </p:nvSpPr>
        <p:spPr>
          <a:xfrm>
            <a:off x="165000" y="1988700"/>
            <a:ext cx="4045200" cy="104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</a:t>
            </a:r>
            <a:r>
              <a:rPr lang="en"/>
              <a:t>. Go Hybrid.</a:t>
            </a:r>
            <a:endParaRPr/>
          </a:p>
        </p:txBody>
      </p:sp>
      <p:pic>
        <p:nvPicPr>
          <p:cNvPr id="167" name="Google Shape;16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5050" y="1162050"/>
            <a:ext cx="3810000" cy="281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1"/>
          <p:cNvSpPr txBox="1"/>
          <p:nvPr>
            <p:ph idx="2" type="body"/>
          </p:nvPr>
        </p:nvSpPr>
        <p:spPr>
          <a:xfrm>
            <a:off x="49488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Don’t forget those online.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If possible, give folks online a live visual — and something to do.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Connect online and live participants. </a:t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173" name="Google Shape;17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00" y="221500"/>
            <a:ext cx="4389248" cy="217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00" y="2482251"/>
            <a:ext cx="4417823" cy="243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400"/>
              <a:t>Likes  ≠  Leadership </a:t>
            </a:r>
            <a:endParaRPr sz="5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2"/>
          <p:cNvSpPr txBox="1"/>
          <p:nvPr>
            <p:ph type="title"/>
          </p:nvPr>
        </p:nvSpPr>
        <p:spPr>
          <a:xfrm>
            <a:off x="362450" y="2050050"/>
            <a:ext cx="4045200" cy="104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</a:t>
            </a:r>
            <a:r>
              <a:rPr lang="en"/>
              <a:t>. Relate.</a:t>
            </a:r>
            <a:endParaRPr/>
          </a:p>
        </p:txBody>
      </p:sp>
      <p:pic>
        <p:nvPicPr>
          <p:cNvPr id="180" name="Google Shape;18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5850" y="1338951"/>
            <a:ext cx="3269275" cy="24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3"/>
          <p:cNvSpPr txBox="1"/>
          <p:nvPr>
            <p:ph idx="2" type="body"/>
          </p:nvPr>
        </p:nvSpPr>
        <p:spPr>
          <a:xfrm>
            <a:off x="49488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Focus on shared experiences.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Call out insecurities, irrational behaviors, or other human tendencies.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Empathize! </a:t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186" name="Google Shape;18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500" y="230575"/>
            <a:ext cx="1004042" cy="217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0634" y="230584"/>
            <a:ext cx="1004042" cy="217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4217" y="230589"/>
            <a:ext cx="1028382" cy="2173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4750" y="230575"/>
            <a:ext cx="1028382" cy="217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6500" y="2758725"/>
            <a:ext cx="2073275" cy="14332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1" name="Google Shape;191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92925" y="3572750"/>
            <a:ext cx="2510850" cy="131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4"/>
          <p:cNvSpPr txBox="1"/>
          <p:nvPr>
            <p:ph type="title"/>
          </p:nvPr>
        </p:nvSpPr>
        <p:spPr>
          <a:xfrm>
            <a:off x="362450" y="2050050"/>
            <a:ext cx="4045200" cy="104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10. Inspire.</a:t>
            </a:r>
            <a:endParaRPr/>
          </a:p>
        </p:txBody>
      </p:sp>
      <p:pic>
        <p:nvPicPr>
          <p:cNvPr id="197" name="Google Shape;197;p34"/>
          <p:cNvPicPr preferRelativeResize="0"/>
          <p:nvPr/>
        </p:nvPicPr>
        <p:blipFill rotWithShape="1">
          <a:blip r:embed="rId3">
            <a:alphaModFix/>
          </a:blip>
          <a:srcRect b="0" l="20483" r="0" t="0"/>
          <a:stretch/>
        </p:blipFill>
        <p:spPr>
          <a:xfrm>
            <a:off x="4785500" y="1444500"/>
            <a:ext cx="4168900" cy="225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5"/>
          <p:cNvSpPr txBox="1"/>
          <p:nvPr>
            <p:ph idx="2" type="body"/>
          </p:nvPr>
        </p:nvSpPr>
        <p:spPr>
          <a:xfrm>
            <a:off x="49488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Focus on your mission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Offer encouragement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Offer examples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Set the vision</a:t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203" name="Google Shape;203;p35"/>
          <p:cNvPicPr preferRelativeResize="0"/>
          <p:nvPr/>
        </p:nvPicPr>
        <p:blipFill rotWithShape="1">
          <a:blip r:embed="rId3">
            <a:alphaModFix/>
          </a:blip>
          <a:srcRect b="18829" l="0" r="0" t="11817"/>
          <a:stretch/>
        </p:blipFill>
        <p:spPr>
          <a:xfrm>
            <a:off x="335925" y="705375"/>
            <a:ext cx="1833476" cy="27527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4" name="Google Shape;204;p35"/>
          <p:cNvPicPr preferRelativeResize="0"/>
          <p:nvPr/>
        </p:nvPicPr>
        <p:blipFill rotWithShape="1">
          <a:blip r:embed="rId4">
            <a:alphaModFix/>
          </a:blip>
          <a:srcRect b="31034" l="0" r="0" t="10564"/>
          <a:stretch/>
        </p:blipFill>
        <p:spPr>
          <a:xfrm>
            <a:off x="2036350" y="265825"/>
            <a:ext cx="2235050" cy="282590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5" name="Google Shape;205;p35"/>
          <p:cNvPicPr preferRelativeResize="0"/>
          <p:nvPr/>
        </p:nvPicPr>
        <p:blipFill rotWithShape="1">
          <a:blip r:embed="rId5">
            <a:alphaModFix/>
          </a:blip>
          <a:srcRect b="30964" l="0" r="0" t="10939"/>
          <a:stretch/>
        </p:blipFill>
        <p:spPr>
          <a:xfrm>
            <a:off x="1517925" y="2268100"/>
            <a:ext cx="1964400" cy="2470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6"/>
          <p:cNvSpPr txBox="1"/>
          <p:nvPr>
            <p:ph type="title"/>
          </p:nvPr>
        </p:nvSpPr>
        <p:spPr>
          <a:xfrm>
            <a:off x="253850" y="2257375"/>
            <a:ext cx="4045200" cy="104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11. Invite.</a:t>
            </a:r>
            <a:endParaRPr/>
          </a:p>
        </p:txBody>
      </p:sp>
      <p:pic>
        <p:nvPicPr>
          <p:cNvPr id="211" name="Google Shape;21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5875" y="780326"/>
            <a:ext cx="3833975" cy="381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7"/>
          <p:cNvSpPr txBox="1"/>
          <p:nvPr>
            <p:ph idx="2" type="body"/>
          </p:nvPr>
        </p:nvSpPr>
        <p:spPr>
          <a:xfrm>
            <a:off x="49488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Issue explicit invitations.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Offer a framework for participation.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Build momentum by securing and sharing examples early.</a:t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217" name="Google Shape;217;p37"/>
          <p:cNvPicPr preferRelativeResize="0"/>
          <p:nvPr/>
        </p:nvPicPr>
        <p:blipFill rotWithShape="1">
          <a:blip r:embed="rId3">
            <a:alphaModFix/>
          </a:blip>
          <a:srcRect b="30999" l="0" r="0" t="11036"/>
          <a:stretch/>
        </p:blipFill>
        <p:spPr>
          <a:xfrm>
            <a:off x="260625" y="258825"/>
            <a:ext cx="1720526" cy="215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7"/>
          <p:cNvPicPr preferRelativeResize="0"/>
          <p:nvPr/>
        </p:nvPicPr>
        <p:blipFill rotWithShape="1">
          <a:blip r:embed="rId4">
            <a:alphaModFix/>
          </a:blip>
          <a:srcRect b="30848" l="0" r="0" t="11187"/>
          <a:stretch/>
        </p:blipFill>
        <p:spPr>
          <a:xfrm>
            <a:off x="2138250" y="258825"/>
            <a:ext cx="1720526" cy="215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7"/>
          <p:cNvPicPr preferRelativeResize="0"/>
          <p:nvPr/>
        </p:nvPicPr>
        <p:blipFill rotWithShape="1">
          <a:blip r:embed="rId5">
            <a:alphaModFix/>
          </a:blip>
          <a:srcRect b="36558" l="0" r="0" t="5477"/>
          <a:stretch/>
        </p:blipFill>
        <p:spPr>
          <a:xfrm>
            <a:off x="2138250" y="2536450"/>
            <a:ext cx="1720526" cy="215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7"/>
          <p:cNvPicPr preferRelativeResize="0"/>
          <p:nvPr/>
        </p:nvPicPr>
        <p:blipFill rotWithShape="1">
          <a:blip r:embed="rId6">
            <a:alphaModFix/>
          </a:blip>
          <a:srcRect b="30999" l="0" r="0" t="11036"/>
          <a:stretch/>
        </p:blipFill>
        <p:spPr>
          <a:xfrm>
            <a:off x="260625" y="2536450"/>
            <a:ext cx="1720526" cy="2159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 Resources &amp; Ideas</a:t>
            </a:r>
            <a:endParaRPr/>
          </a:p>
        </p:txBody>
      </p:sp>
      <p:sp>
        <p:nvSpPr>
          <p:cNvPr id="226" name="Google Shape;226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14 Ways to Be More Transparent on Social Media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11 Killer User Generated Content Campaigns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31 Things to Post on Your Student Group’s Social Media Pages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6"/>
              </a:rPr>
              <a:t>Mastering Social Media for Clubs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7"/>
              </a:rPr>
              <a:t>If No One is Engaging with Your Marketing, You Should Do This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8"/>
              </a:rPr>
              <a:t>Social Media Marketing Tips for Every Platform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256200" y="153080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</a:t>
            </a:r>
            <a:endParaRPr/>
          </a:p>
        </p:txBody>
      </p:sp>
      <p:sp>
        <p:nvSpPr>
          <p:cNvPr id="66" name="Google Shape;66;p1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Build an audience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Support MEANINGFUL engagement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Encourage civility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256200" y="153080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-495300" lvl="0" marL="457200" rtl="0" algn="ctr">
              <a:spcBef>
                <a:spcPts val="0"/>
              </a:spcBef>
              <a:spcAft>
                <a:spcPts val="0"/>
              </a:spcAft>
              <a:buSzPts val="4200"/>
              <a:buAutoNum type="arabicPeriod"/>
            </a:pPr>
            <a:r>
              <a:rPr lang="en"/>
              <a:t>Focus.</a:t>
            </a:r>
            <a:endParaRPr/>
          </a:p>
        </p:txBody>
      </p:sp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0700" y="851400"/>
            <a:ext cx="3364625" cy="336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/>
        </p:nvSpPr>
        <p:spPr>
          <a:xfrm>
            <a:off x="465075" y="1902150"/>
            <a:ext cx="3804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111111"/>
                </a:solidFill>
                <a:latin typeface="Roboto Light"/>
                <a:ea typeface="Roboto Light"/>
                <a:cs typeface="Roboto Light"/>
                <a:sym typeface="Roboto Light"/>
              </a:rPr>
              <a:t>The average internet user has </a:t>
            </a:r>
            <a:r>
              <a:rPr lang="en" sz="2500">
                <a:solidFill>
                  <a:srgbClr val="2F6B9A"/>
                </a:solidFill>
                <a:uFill>
                  <a:noFill/>
                </a:uFill>
                <a:latin typeface="Roboto Light"/>
                <a:ea typeface="Roboto Light"/>
                <a:cs typeface="Roboto Light"/>
                <a:sym typeface="Roboto Ligh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8.4 social media accounts</a:t>
            </a:r>
            <a:r>
              <a:rPr lang="en" sz="2400"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">
                <a:latin typeface="Roboto Light"/>
                <a:ea typeface="Roboto Light"/>
                <a:cs typeface="Roboto Light"/>
                <a:sym typeface="Roboto Light"/>
              </a:rPr>
              <a:t>(source: Hootsuite)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8" name="Google Shape;78;p17"/>
          <p:cNvSpPr txBox="1"/>
          <p:nvPr>
            <p:ph idx="2" type="body"/>
          </p:nvPr>
        </p:nvSpPr>
        <p:spPr>
          <a:xfrm>
            <a:off x="4948800" y="105892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Conduct research on where your audience is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Evaluate the context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Consider your content — and your strengths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Choose one or two channels to focus on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/>
          <p:nvPr>
            <p:ph type="title"/>
          </p:nvPr>
        </p:nvSpPr>
        <p:spPr>
          <a:xfrm>
            <a:off x="107375" y="153080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Stay Put.</a:t>
            </a:r>
            <a:endParaRPr/>
          </a:p>
        </p:txBody>
      </p:sp>
      <p:pic>
        <p:nvPicPr>
          <p:cNvPr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9625" y="1393225"/>
            <a:ext cx="4194050" cy="235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/>
          <p:nvPr>
            <p:ph idx="2" type="body"/>
          </p:nvPr>
        </p:nvSpPr>
        <p:spPr>
          <a:xfrm>
            <a:off x="49302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Upload videos and photos instead of embedding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Don’t include links unless absolutely necessary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Adjust the content to the platform</a:t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90" name="Google Shape;9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0650" y="998800"/>
            <a:ext cx="9525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4150" y="1951300"/>
            <a:ext cx="9525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0200" y="4090550"/>
            <a:ext cx="952500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9"/>
          <p:cNvSpPr txBox="1"/>
          <p:nvPr/>
        </p:nvSpPr>
        <p:spPr>
          <a:xfrm>
            <a:off x="5882700" y="4306400"/>
            <a:ext cx="261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Light"/>
                <a:ea typeface="Roboto Light"/>
                <a:cs typeface="Roboto Light"/>
                <a:sym typeface="Roboto Light"/>
              </a:rPr>
              <a:t>= Algorithm boost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94" name="Google Shape;94;p19"/>
          <p:cNvPicPr preferRelativeResize="0"/>
          <p:nvPr/>
        </p:nvPicPr>
        <p:blipFill rotWithShape="1">
          <a:blip r:embed="rId4">
            <a:alphaModFix/>
          </a:blip>
          <a:srcRect b="30436" l="0" r="0" t="11666"/>
          <a:stretch/>
        </p:blipFill>
        <p:spPr>
          <a:xfrm>
            <a:off x="2354100" y="2625700"/>
            <a:ext cx="1826925" cy="228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9"/>
          <p:cNvPicPr preferRelativeResize="0"/>
          <p:nvPr/>
        </p:nvPicPr>
        <p:blipFill rotWithShape="1">
          <a:blip r:embed="rId5">
            <a:alphaModFix/>
          </a:blip>
          <a:srcRect b="31229" l="0" r="0" t="10873"/>
          <a:stretch/>
        </p:blipFill>
        <p:spPr>
          <a:xfrm>
            <a:off x="414625" y="2625700"/>
            <a:ext cx="1826925" cy="228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9"/>
          <p:cNvPicPr preferRelativeResize="0"/>
          <p:nvPr/>
        </p:nvPicPr>
        <p:blipFill rotWithShape="1">
          <a:blip r:embed="rId6">
            <a:alphaModFix/>
          </a:blip>
          <a:srcRect b="30946" l="0" r="0" t="11156"/>
          <a:stretch/>
        </p:blipFill>
        <p:spPr>
          <a:xfrm>
            <a:off x="2354100" y="227875"/>
            <a:ext cx="1826925" cy="228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9"/>
          <p:cNvPicPr preferRelativeResize="0"/>
          <p:nvPr/>
        </p:nvPicPr>
        <p:blipFill rotWithShape="1">
          <a:blip r:embed="rId7">
            <a:alphaModFix/>
          </a:blip>
          <a:srcRect b="31069" l="0" r="0" t="11030"/>
          <a:stretch/>
        </p:blipFill>
        <p:spPr>
          <a:xfrm>
            <a:off x="414625" y="227875"/>
            <a:ext cx="1826925" cy="228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type="title"/>
          </p:nvPr>
        </p:nvSpPr>
        <p:spPr>
          <a:xfrm>
            <a:off x="256200" y="153080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Be human.</a:t>
            </a:r>
            <a:endParaRPr/>
          </a:p>
        </p:txBody>
      </p:sp>
      <p:pic>
        <p:nvPicPr>
          <p:cNvPr id="103" name="Google Shape;1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2625" y="717463"/>
            <a:ext cx="3708575" cy="370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>
            <p:ph idx="2" type="body"/>
          </p:nvPr>
        </p:nvSpPr>
        <p:spPr>
          <a:xfrm>
            <a:off x="49488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Incorporate videos and photos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“Sign” posts when appropriate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Loosen up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Be authentic</a:t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109" name="Google Shape;109;p21"/>
          <p:cNvPicPr preferRelativeResize="0"/>
          <p:nvPr/>
        </p:nvPicPr>
        <p:blipFill rotWithShape="1">
          <a:blip r:embed="rId3">
            <a:alphaModFix/>
          </a:blip>
          <a:srcRect b="25106" l="0" r="0" t="5114"/>
          <a:stretch/>
        </p:blipFill>
        <p:spPr>
          <a:xfrm>
            <a:off x="208225" y="279025"/>
            <a:ext cx="2235074" cy="3376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1"/>
          <p:cNvPicPr preferRelativeResize="0"/>
          <p:nvPr/>
        </p:nvPicPr>
        <p:blipFill rotWithShape="1">
          <a:blip r:embed="rId4">
            <a:alphaModFix/>
          </a:blip>
          <a:srcRect b="38577" l="0" r="0" t="34222"/>
          <a:stretch/>
        </p:blipFill>
        <p:spPr>
          <a:xfrm>
            <a:off x="772675" y="2297375"/>
            <a:ext cx="4138301" cy="243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0650" y="998800"/>
            <a:ext cx="952500" cy="9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Robot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